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8288000" cy="10287000"/>
  <p:notesSz cx="6858000" cy="9144000"/>
  <p:embeddedFontLst>
    <p:embeddedFont>
      <p:font typeface="Almarai" panose="020B0604020202020204" charset="-78"/>
      <p:regular r:id="rId17"/>
    </p:embeddedFont>
    <p:embeddedFont>
      <p:font typeface="Almarai Bold" panose="020B0604020202020204" charset="-78"/>
      <p:regular r:id="rId18"/>
    </p:embeddedFon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Canva Sans" panose="020B0604020202020204" charset="0"/>
      <p:regular r:id="rId23"/>
    </p:embeddedFont>
    <p:embeddedFont>
      <p:font typeface="DM Sans Bold" panose="020B0604020202020204" charset="0"/>
      <p:regular r:id="rId24"/>
    </p:embeddedFont>
    <p:embeddedFont>
      <p:font typeface="Now Bold" panose="020B0604020202020204" charset="0"/>
      <p:regular r:id="rId25"/>
    </p:embeddedFont>
    <p:embeddedFont>
      <p:font typeface="Open Sauce" panose="020B0604020202020204" charset="0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4" d="100"/>
          <a:sy n="44" d="100"/>
        </p:scale>
        <p:origin x="876" y="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4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23-Oct-24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23-Oct-24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23-Oct-24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23-Oct-24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23-Oct-24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23-Oct-24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23-Oct-24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23-Oct-24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23-Oct-24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23-Oct-24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23-Oct-24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23-Oct-24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7.svg"/><Relationship Id="rId7" Type="http://schemas.openxmlformats.org/officeDocument/2006/relationships/image" Target="../media/image2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Relationship Id="rId9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7.svg"/><Relationship Id="rId7" Type="http://schemas.openxmlformats.org/officeDocument/2006/relationships/image" Target="../media/image2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1E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565940" y="845998"/>
            <a:ext cx="3280135" cy="3280135"/>
          </a:xfrm>
          <a:custGeom>
            <a:avLst/>
            <a:gdLst/>
            <a:ahLst/>
            <a:cxnLst/>
            <a:rect l="l" t="t" r="r" b="b"/>
            <a:pathLst>
              <a:path w="3280135" h="3280135">
                <a:moveTo>
                  <a:pt x="0" y="0"/>
                </a:moveTo>
                <a:lnTo>
                  <a:pt x="3280135" y="0"/>
                </a:lnTo>
                <a:lnTo>
                  <a:pt x="3280135" y="3280135"/>
                </a:lnTo>
                <a:lnTo>
                  <a:pt x="0" y="3280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 rot="-10800000">
            <a:off x="2209800" y="-1"/>
            <a:ext cx="3735800" cy="6405447"/>
            <a:chOff x="0" y="0"/>
            <a:chExt cx="5489992" cy="1110164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489992" cy="11101642"/>
            </a:xfrm>
            <a:custGeom>
              <a:avLst/>
              <a:gdLst/>
              <a:ahLst/>
              <a:cxnLst/>
              <a:rect l="l" t="t" r="r" b="b"/>
              <a:pathLst>
                <a:path w="5489992" h="11101642">
                  <a:moveTo>
                    <a:pt x="2744996" y="11101642"/>
                  </a:moveTo>
                  <a:cubicBezTo>
                    <a:pt x="1229758" y="11101642"/>
                    <a:pt x="0" y="9360904"/>
                    <a:pt x="0" y="7216067"/>
                  </a:cubicBezTo>
                  <a:lnTo>
                    <a:pt x="0" y="3885574"/>
                  </a:lnTo>
                  <a:cubicBezTo>
                    <a:pt x="0" y="1740737"/>
                    <a:pt x="1229758" y="0"/>
                    <a:pt x="2744996" y="0"/>
                  </a:cubicBezTo>
                  <a:cubicBezTo>
                    <a:pt x="4260234" y="0"/>
                    <a:pt x="5489992" y="1740737"/>
                    <a:pt x="5489992" y="3885574"/>
                  </a:cubicBezTo>
                  <a:lnTo>
                    <a:pt x="5489992" y="7216067"/>
                  </a:lnTo>
                  <a:cubicBezTo>
                    <a:pt x="5489992" y="9360904"/>
                    <a:pt x="4260234" y="11101642"/>
                    <a:pt x="2744996" y="11101642"/>
                  </a:cubicBezTo>
                  <a:close/>
                </a:path>
              </a:pathLst>
            </a:custGeom>
            <a:blipFill>
              <a:blip r:embed="rId4"/>
              <a:stretch>
                <a:fillRect l="-306327" r="-306327"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9144000" y="-2985364"/>
            <a:ext cx="6624141" cy="12845947"/>
            <a:chOff x="0" y="0"/>
            <a:chExt cx="16396935" cy="3179795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6396936" cy="31797960"/>
            </a:xfrm>
            <a:custGeom>
              <a:avLst/>
              <a:gdLst/>
              <a:ahLst/>
              <a:cxnLst/>
              <a:rect l="l" t="t" r="r" b="b"/>
              <a:pathLst>
                <a:path w="16396936" h="31797960">
                  <a:moveTo>
                    <a:pt x="8198467" y="31797960"/>
                  </a:moveTo>
                  <a:cubicBezTo>
                    <a:pt x="3672913" y="31797960"/>
                    <a:pt x="0" y="26812038"/>
                    <a:pt x="0" y="20668673"/>
                  </a:cubicBezTo>
                  <a:lnTo>
                    <a:pt x="0" y="11129286"/>
                  </a:lnTo>
                  <a:cubicBezTo>
                    <a:pt x="0" y="4985920"/>
                    <a:pt x="3672913" y="0"/>
                    <a:pt x="8198467" y="0"/>
                  </a:cubicBezTo>
                  <a:cubicBezTo>
                    <a:pt x="12724022" y="0"/>
                    <a:pt x="16396936" y="4985920"/>
                    <a:pt x="16396936" y="11129286"/>
                  </a:cubicBezTo>
                  <a:lnTo>
                    <a:pt x="16396936" y="20668673"/>
                  </a:lnTo>
                  <a:cubicBezTo>
                    <a:pt x="16396936" y="26812038"/>
                    <a:pt x="12724022" y="31797960"/>
                    <a:pt x="8198467" y="31797960"/>
                  </a:cubicBezTo>
                  <a:close/>
                </a:path>
              </a:pathLst>
            </a:custGeom>
            <a:blipFill>
              <a:blip r:embed="rId5"/>
              <a:stretch>
                <a:fillRect l="-14601" r="-14601"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 rot="5400000">
            <a:off x="16605949" y="3464712"/>
            <a:ext cx="841991" cy="841991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4"/>
              <a:stretch>
                <a:fillRect l="-126211" r="-126211"/>
              </a:stretch>
            </a:blipFill>
          </p:spPr>
        </p:sp>
      </p:grpSp>
      <p:grpSp>
        <p:nvGrpSpPr>
          <p:cNvPr id="10" name="Group 10"/>
          <p:cNvGrpSpPr/>
          <p:nvPr/>
        </p:nvGrpSpPr>
        <p:grpSpPr>
          <a:xfrm>
            <a:off x="16129863" y="0"/>
            <a:ext cx="1794164" cy="2664215"/>
            <a:chOff x="0" y="0"/>
            <a:chExt cx="14816431" cy="22001417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4816431" cy="22001417"/>
            </a:xfrm>
            <a:custGeom>
              <a:avLst/>
              <a:gdLst/>
              <a:ahLst/>
              <a:cxnLst/>
              <a:rect l="l" t="t" r="r" b="b"/>
              <a:pathLst>
                <a:path w="14816431" h="22001417">
                  <a:moveTo>
                    <a:pt x="7408215" y="22001417"/>
                  </a:moveTo>
                  <a:cubicBezTo>
                    <a:pt x="3318881" y="22001417"/>
                    <a:pt x="0" y="18551595"/>
                    <a:pt x="0" y="14300921"/>
                  </a:cubicBezTo>
                  <a:lnTo>
                    <a:pt x="0" y="7700496"/>
                  </a:lnTo>
                  <a:cubicBezTo>
                    <a:pt x="0" y="3449822"/>
                    <a:pt x="3318881" y="0"/>
                    <a:pt x="7408215" y="0"/>
                  </a:cubicBezTo>
                  <a:cubicBezTo>
                    <a:pt x="11497551" y="0"/>
                    <a:pt x="14816431" y="3449822"/>
                    <a:pt x="14816431" y="7700496"/>
                  </a:cubicBezTo>
                  <a:lnTo>
                    <a:pt x="14816431" y="14300921"/>
                  </a:lnTo>
                  <a:cubicBezTo>
                    <a:pt x="14816431" y="18551595"/>
                    <a:pt x="11497551" y="22001417"/>
                    <a:pt x="7408215" y="22001417"/>
                  </a:cubicBezTo>
                  <a:close/>
                </a:path>
              </a:pathLst>
            </a:custGeom>
            <a:blipFill>
              <a:blip r:embed="rId4"/>
              <a:stretch>
                <a:fillRect l="-211662" r="-211662"/>
              </a:stretch>
            </a:blipFill>
          </p:spPr>
        </p:sp>
      </p:grpSp>
      <p:sp>
        <p:nvSpPr>
          <p:cNvPr id="12" name="TextBox 12"/>
          <p:cNvSpPr txBox="1"/>
          <p:nvPr/>
        </p:nvSpPr>
        <p:spPr>
          <a:xfrm>
            <a:off x="618621" y="9627848"/>
            <a:ext cx="7151582" cy="4464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79"/>
              </a:lnSpc>
              <a:spcBef>
                <a:spcPct val="0"/>
              </a:spcBef>
            </a:pPr>
            <a:r>
              <a:rPr lang="en-US" sz="2829" spc="432">
                <a:solidFill>
                  <a:srgbClr val="AECED9"/>
                </a:solidFill>
                <a:latin typeface="Almarai"/>
                <a:ea typeface="Almarai"/>
                <a:cs typeface="Almarai"/>
                <a:sym typeface="Almarai"/>
              </a:rPr>
              <a:t>Presented by: Rehab Hashem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21839" y="3455187"/>
            <a:ext cx="8195244" cy="2950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399"/>
              </a:lnSpc>
            </a:pPr>
            <a:r>
              <a:rPr lang="en-US" sz="9499" b="1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     MEDICINE                WAREHOUSE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" y="3149955"/>
            <a:ext cx="4839934" cy="4042048"/>
            <a:chOff x="0" y="0"/>
            <a:chExt cx="725091" cy="51521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25091" cy="515219"/>
            </a:xfrm>
            <a:custGeom>
              <a:avLst/>
              <a:gdLst/>
              <a:ahLst/>
              <a:cxnLst/>
              <a:rect l="l" t="t" r="r" b="b"/>
              <a:pathLst>
                <a:path w="725091" h="515219">
                  <a:moveTo>
                    <a:pt x="362546" y="0"/>
                  </a:moveTo>
                  <a:cubicBezTo>
                    <a:pt x="162317" y="0"/>
                    <a:pt x="0" y="115336"/>
                    <a:pt x="0" y="257609"/>
                  </a:cubicBezTo>
                  <a:cubicBezTo>
                    <a:pt x="0" y="399883"/>
                    <a:pt x="162317" y="515219"/>
                    <a:pt x="362546" y="515219"/>
                  </a:cubicBezTo>
                  <a:cubicBezTo>
                    <a:pt x="562774" y="515219"/>
                    <a:pt x="725091" y="399883"/>
                    <a:pt x="725091" y="257609"/>
                  </a:cubicBezTo>
                  <a:cubicBezTo>
                    <a:pt x="725091" y="115336"/>
                    <a:pt x="562774" y="0"/>
                    <a:pt x="362546" y="0"/>
                  </a:cubicBezTo>
                  <a:close/>
                </a:path>
              </a:pathLst>
            </a:custGeom>
            <a:blipFill>
              <a:blip r:embed="rId2"/>
              <a:stretch>
                <a:fillRect l="-75208" r="-75208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2066886"/>
            <a:ext cx="5335018" cy="5125118"/>
            <a:chOff x="0" y="0"/>
            <a:chExt cx="634073" cy="60912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4073" cy="609126"/>
            </a:xfrm>
            <a:custGeom>
              <a:avLst/>
              <a:gdLst/>
              <a:ahLst/>
              <a:cxnLst/>
              <a:rect l="l" t="t" r="r" b="b"/>
              <a:pathLst>
                <a:path w="634073" h="609126">
                  <a:moveTo>
                    <a:pt x="317037" y="0"/>
                  </a:moveTo>
                  <a:cubicBezTo>
                    <a:pt x="141942" y="0"/>
                    <a:pt x="0" y="136358"/>
                    <a:pt x="0" y="304563"/>
                  </a:cubicBezTo>
                  <a:cubicBezTo>
                    <a:pt x="0" y="472769"/>
                    <a:pt x="141942" y="609126"/>
                    <a:pt x="317037" y="609126"/>
                  </a:cubicBezTo>
                  <a:cubicBezTo>
                    <a:pt x="492131" y="609126"/>
                    <a:pt x="634073" y="472769"/>
                    <a:pt x="634073" y="304563"/>
                  </a:cubicBezTo>
                  <a:cubicBezTo>
                    <a:pt x="634073" y="136358"/>
                    <a:pt x="492131" y="0"/>
                    <a:pt x="317037" y="0"/>
                  </a:cubicBezTo>
                  <a:close/>
                </a:path>
              </a:pathLst>
            </a:custGeom>
            <a:blipFill>
              <a:blip r:embed="rId2"/>
              <a:stretch>
                <a:fillRect l="-119278" r="-119278"/>
              </a:stretch>
            </a:blipFill>
          </p:spPr>
        </p:sp>
      </p:grpSp>
      <p:sp>
        <p:nvSpPr>
          <p:cNvPr id="6" name="TextBox 6"/>
          <p:cNvSpPr txBox="1"/>
          <p:nvPr/>
        </p:nvSpPr>
        <p:spPr>
          <a:xfrm>
            <a:off x="12255329" y="1740877"/>
            <a:ext cx="6838936" cy="3260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664"/>
              </a:lnSpc>
              <a:spcBef>
                <a:spcPct val="0"/>
              </a:spcBef>
            </a:pPr>
            <a:r>
              <a:rPr lang="en-US" sz="1931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Fact table</a:t>
            </a:r>
          </a:p>
        </p:txBody>
      </p:sp>
      <p:sp>
        <p:nvSpPr>
          <p:cNvPr id="7" name="Freeform 7"/>
          <p:cNvSpPr/>
          <p:nvPr/>
        </p:nvSpPr>
        <p:spPr>
          <a:xfrm>
            <a:off x="9422383" y="4890380"/>
            <a:ext cx="585607" cy="669613"/>
          </a:xfrm>
          <a:custGeom>
            <a:avLst/>
            <a:gdLst/>
            <a:ahLst/>
            <a:cxnLst/>
            <a:rect l="l" t="t" r="r" b="b"/>
            <a:pathLst>
              <a:path w="585607" h="669613">
                <a:moveTo>
                  <a:pt x="0" y="0"/>
                </a:moveTo>
                <a:lnTo>
                  <a:pt x="585607" y="0"/>
                </a:lnTo>
                <a:lnTo>
                  <a:pt x="585607" y="669613"/>
                </a:lnTo>
                <a:lnTo>
                  <a:pt x="0" y="66961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9441735" y="6831540"/>
            <a:ext cx="566255" cy="720926"/>
          </a:xfrm>
          <a:custGeom>
            <a:avLst/>
            <a:gdLst/>
            <a:ahLst/>
            <a:cxnLst/>
            <a:rect l="l" t="t" r="r" b="b"/>
            <a:pathLst>
              <a:path w="566255" h="720926">
                <a:moveTo>
                  <a:pt x="0" y="0"/>
                </a:moveTo>
                <a:lnTo>
                  <a:pt x="566255" y="0"/>
                </a:lnTo>
                <a:lnTo>
                  <a:pt x="566255" y="720926"/>
                </a:lnTo>
                <a:lnTo>
                  <a:pt x="0" y="72092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11" name="Group 11"/>
          <p:cNvGrpSpPr/>
          <p:nvPr/>
        </p:nvGrpSpPr>
        <p:grpSpPr>
          <a:xfrm rot="-10800000">
            <a:off x="0" y="8667890"/>
            <a:ext cx="1515073" cy="5020932"/>
            <a:chOff x="0" y="0"/>
            <a:chExt cx="1170387" cy="3878646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170387" cy="3878646"/>
            </a:xfrm>
            <a:custGeom>
              <a:avLst/>
              <a:gdLst/>
              <a:ahLst/>
              <a:cxnLst/>
              <a:rect l="l" t="t" r="r" b="b"/>
              <a:pathLst>
                <a:path w="1170387" h="3878646">
                  <a:moveTo>
                    <a:pt x="585193" y="3878646"/>
                  </a:moveTo>
                  <a:cubicBezTo>
                    <a:pt x="262167" y="3878646"/>
                    <a:pt x="0" y="3270475"/>
                    <a:pt x="0" y="2521120"/>
                  </a:cubicBezTo>
                  <a:lnTo>
                    <a:pt x="0" y="1357526"/>
                  </a:lnTo>
                  <a:cubicBezTo>
                    <a:pt x="0" y="608172"/>
                    <a:pt x="262167" y="0"/>
                    <a:pt x="585193" y="0"/>
                  </a:cubicBezTo>
                  <a:cubicBezTo>
                    <a:pt x="908220" y="0"/>
                    <a:pt x="1170387" y="608172"/>
                    <a:pt x="1170387" y="1357526"/>
                  </a:cubicBezTo>
                  <a:lnTo>
                    <a:pt x="1170387" y="2521120"/>
                  </a:lnTo>
                  <a:cubicBezTo>
                    <a:pt x="1170387" y="3270475"/>
                    <a:pt x="908220" y="3878646"/>
                    <a:pt x="585193" y="3878646"/>
                  </a:cubicBezTo>
                  <a:close/>
                </a:path>
              </a:pathLst>
            </a:custGeom>
            <a:blipFill>
              <a:blip r:embed="rId2"/>
              <a:stretch>
                <a:fillRect l="-533962" r="-533962"/>
              </a:stretch>
            </a:blipFill>
          </p:spPr>
        </p:sp>
      </p:grpSp>
      <p:grpSp>
        <p:nvGrpSpPr>
          <p:cNvPr id="13" name="Group 13"/>
          <p:cNvGrpSpPr/>
          <p:nvPr/>
        </p:nvGrpSpPr>
        <p:grpSpPr>
          <a:xfrm>
            <a:off x="16379809" y="-338804"/>
            <a:ext cx="1683983" cy="2405689"/>
            <a:chOff x="0" y="0"/>
            <a:chExt cx="4445000" cy="63500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r="-201730"/>
              </a:stretch>
            </a:blipFill>
          </p:spPr>
        </p:sp>
      </p:grpSp>
      <p:grpSp>
        <p:nvGrpSpPr>
          <p:cNvPr id="15" name="Group 15"/>
          <p:cNvGrpSpPr/>
          <p:nvPr/>
        </p:nvGrpSpPr>
        <p:grpSpPr>
          <a:xfrm rot="5400000">
            <a:off x="14832805" y="186709"/>
            <a:ext cx="841991" cy="841991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26211" r="-126211"/>
              </a:stretch>
            </a:blipFill>
          </p:spPr>
        </p:sp>
      </p:grpSp>
      <p:grpSp>
        <p:nvGrpSpPr>
          <p:cNvPr id="17" name="Group 17"/>
          <p:cNvGrpSpPr/>
          <p:nvPr/>
        </p:nvGrpSpPr>
        <p:grpSpPr>
          <a:xfrm rot="5400000">
            <a:off x="1515073" y="2851727"/>
            <a:ext cx="1224824" cy="1224824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26211" r="-126211"/>
              </a:stretch>
            </a:blipFill>
          </p:spPr>
        </p:sp>
      </p:grpSp>
      <p:sp>
        <p:nvSpPr>
          <p:cNvPr id="19" name="Freeform 19"/>
          <p:cNvSpPr/>
          <p:nvPr/>
        </p:nvSpPr>
        <p:spPr>
          <a:xfrm>
            <a:off x="5335018" y="1778977"/>
            <a:ext cx="12750283" cy="7969954"/>
          </a:xfrm>
          <a:custGeom>
            <a:avLst/>
            <a:gdLst/>
            <a:ahLst/>
            <a:cxnLst/>
            <a:rect l="l" t="t" r="r" b="b"/>
            <a:pathLst>
              <a:path w="12750283" h="7969954">
                <a:moveTo>
                  <a:pt x="0" y="0"/>
                </a:moveTo>
                <a:lnTo>
                  <a:pt x="12750283" y="0"/>
                </a:lnTo>
                <a:lnTo>
                  <a:pt x="12750283" y="7969954"/>
                </a:lnTo>
                <a:lnTo>
                  <a:pt x="0" y="796995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919" r="-6085"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319930" y="4429125"/>
            <a:ext cx="4839933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488"/>
              </a:lnSpc>
              <a:spcBef>
                <a:spcPct val="0"/>
              </a:spcBef>
            </a:pPr>
            <a:r>
              <a:rPr lang="en-US" sz="4573" b="1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DATA MODELING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399362" y="2994579"/>
            <a:ext cx="1456246" cy="8602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17"/>
              </a:lnSpc>
            </a:pPr>
            <a:r>
              <a:rPr lang="en-US" sz="4940" b="1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4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577100" y="3531559"/>
            <a:ext cx="721898" cy="1044852"/>
          </a:xfrm>
          <a:custGeom>
            <a:avLst/>
            <a:gdLst/>
            <a:ahLst/>
            <a:cxnLst/>
            <a:rect l="l" t="t" r="r" b="b"/>
            <a:pathLst>
              <a:path w="721898" h="1044852">
                <a:moveTo>
                  <a:pt x="0" y="0"/>
                </a:moveTo>
                <a:lnTo>
                  <a:pt x="721898" y="0"/>
                </a:lnTo>
                <a:lnTo>
                  <a:pt x="721898" y="1044852"/>
                </a:lnTo>
                <a:lnTo>
                  <a:pt x="0" y="10448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1053966" y="3531559"/>
            <a:ext cx="1029822" cy="1041181"/>
          </a:xfrm>
          <a:custGeom>
            <a:avLst/>
            <a:gdLst/>
            <a:ahLst/>
            <a:cxnLst/>
            <a:rect l="l" t="t" r="r" b="b"/>
            <a:pathLst>
              <a:path w="1029822" h="1041181">
                <a:moveTo>
                  <a:pt x="0" y="0"/>
                </a:moveTo>
                <a:lnTo>
                  <a:pt x="1029823" y="0"/>
                </a:lnTo>
                <a:lnTo>
                  <a:pt x="1029823" y="1041181"/>
                </a:lnTo>
                <a:lnTo>
                  <a:pt x="0" y="104118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15763958" y="-781916"/>
            <a:ext cx="1683983" cy="2405689"/>
            <a:chOff x="0" y="0"/>
            <a:chExt cx="4445000" cy="63500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6"/>
              <a:stretch>
                <a:fillRect l="-201730" r="-201730"/>
              </a:stretch>
            </a:blipFill>
          </p:spPr>
        </p:sp>
      </p:grpSp>
      <p:grpSp>
        <p:nvGrpSpPr>
          <p:cNvPr id="12" name="Group 12"/>
          <p:cNvGrpSpPr/>
          <p:nvPr/>
        </p:nvGrpSpPr>
        <p:grpSpPr>
          <a:xfrm>
            <a:off x="17259300" y="8326039"/>
            <a:ext cx="1028700" cy="1960961"/>
            <a:chOff x="0" y="0"/>
            <a:chExt cx="794666" cy="151483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794666" cy="1514833"/>
            </a:xfrm>
            <a:custGeom>
              <a:avLst/>
              <a:gdLst/>
              <a:ahLst/>
              <a:cxnLst/>
              <a:rect l="l" t="t" r="r" b="b"/>
              <a:pathLst>
                <a:path w="794666" h="1514833">
                  <a:moveTo>
                    <a:pt x="397333" y="1514833"/>
                  </a:moveTo>
                  <a:cubicBezTo>
                    <a:pt x="178005" y="1514833"/>
                    <a:pt x="0" y="1277308"/>
                    <a:pt x="0" y="984642"/>
                  </a:cubicBezTo>
                  <a:lnTo>
                    <a:pt x="0" y="530192"/>
                  </a:lnTo>
                  <a:cubicBezTo>
                    <a:pt x="0" y="237526"/>
                    <a:pt x="178005" y="0"/>
                    <a:pt x="397333" y="0"/>
                  </a:cubicBezTo>
                  <a:cubicBezTo>
                    <a:pt x="616661" y="0"/>
                    <a:pt x="794666" y="237526"/>
                    <a:pt x="794666" y="530192"/>
                  </a:cubicBezTo>
                  <a:lnTo>
                    <a:pt x="794666" y="984642"/>
                  </a:lnTo>
                  <a:cubicBezTo>
                    <a:pt x="794666" y="1277308"/>
                    <a:pt x="616661" y="1514833"/>
                    <a:pt x="397333" y="1514833"/>
                  </a:cubicBezTo>
                  <a:close/>
                </a:path>
              </a:pathLst>
            </a:custGeom>
            <a:blipFill>
              <a:blip r:embed="rId6"/>
              <a:stretch>
                <a:fillRect l="-285903" r="-285903"/>
              </a:stretch>
            </a:blipFill>
          </p:spPr>
        </p:sp>
      </p:grpSp>
      <p:grpSp>
        <p:nvGrpSpPr>
          <p:cNvPr id="14" name="Group 14"/>
          <p:cNvGrpSpPr/>
          <p:nvPr/>
        </p:nvGrpSpPr>
        <p:grpSpPr>
          <a:xfrm>
            <a:off x="748663" y="2477917"/>
            <a:ext cx="91342" cy="3701735"/>
            <a:chOff x="0" y="0"/>
            <a:chExt cx="24057" cy="974942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4057" cy="974942"/>
            </a:xfrm>
            <a:custGeom>
              <a:avLst/>
              <a:gdLst/>
              <a:ahLst/>
              <a:cxnLst/>
              <a:rect l="l" t="t" r="r" b="b"/>
              <a:pathLst>
                <a:path w="24057" h="974942">
                  <a:moveTo>
                    <a:pt x="0" y="0"/>
                  </a:moveTo>
                  <a:lnTo>
                    <a:pt x="24057" y="0"/>
                  </a:lnTo>
                  <a:lnTo>
                    <a:pt x="24057" y="974942"/>
                  </a:lnTo>
                  <a:lnTo>
                    <a:pt x="0" y="974942"/>
                  </a:ln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24057" cy="1022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748663" y="6674905"/>
            <a:ext cx="91342" cy="3302267"/>
            <a:chOff x="0" y="0"/>
            <a:chExt cx="24057" cy="869733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4057" cy="869733"/>
            </a:xfrm>
            <a:custGeom>
              <a:avLst/>
              <a:gdLst/>
              <a:ahLst/>
              <a:cxnLst/>
              <a:rect l="l" t="t" r="r" b="b"/>
              <a:pathLst>
                <a:path w="24057" h="869733">
                  <a:moveTo>
                    <a:pt x="0" y="0"/>
                  </a:moveTo>
                  <a:lnTo>
                    <a:pt x="24057" y="0"/>
                  </a:lnTo>
                  <a:lnTo>
                    <a:pt x="24057" y="869733"/>
                  </a:lnTo>
                  <a:lnTo>
                    <a:pt x="0" y="869733"/>
                  </a:ln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47625"/>
              <a:ext cx="24057" cy="9173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4411202" y="690751"/>
            <a:ext cx="7856875" cy="704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451"/>
              </a:lnSpc>
              <a:spcBef>
                <a:spcPct val="0"/>
              </a:spcBef>
            </a:pPr>
            <a:r>
              <a:rPr lang="en-US" sz="4542" b="1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OVERVIEW INSIGHTS</a:t>
            </a:r>
          </a:p>
        </p:txBody>
      </p:sp>
      <p:grpSp>
        <p:nvGrpSpPr>
          <p:cNvPr id="21" name="Group 21"/>
          <p:cNvGrpSpPr/>
          <p:nvPr/>
        </p:nvGrpSpPr>
        <p:grpSpPr>
          <a:xfrm rot="5400000">
            <a:off x="7129300" y="-2779228"/>
            <a:ext cx="1224824" cy="7654332"/>
            <a:chOff x="0" y="0"/>
            <a:chExt cx="812800" cy="5079458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5079458"/>
            </a:xfrm>
            <a:custGeom>
              <a:avLst/>
              <a:gdLst/>
              <a:ahLst/>
              <a:cxnLst/>
              <a:rect l="l" t="t" r="r" b="b"/>
              <a:pathLst>
                <a:path w="812800" h="5079458">
                  <a:moveTo>
                    <a:pt x="406400" y="0"/>
                  </a:moveTo>
                  <a:cubicBezTo>
                    <a:pt x="181951" y="0"/>
                    <a:pt x="0" y="1137075"/>
                    <a:pt x="0" y="2539729"/>
                  </a:cubicBezTo>
                  <a:cubicBezTo>
                    <a:pt x="0" y="3942383"/>
                    <a:pt x="181951" y="5079458"/>
                    <a:pt x="406400" y="5079458"/>
                  </a:cubicBezTo>
                  <a:cubicBezTo>
                    <a:pt x="630849" y="5079458"/>
                    <a:pt x="812800" y="3942383"/>
                    <a:pt x="812800" y="2539729"/>
                  </a:cubicBezTo>
                  <a:cubicBezTo>
                    <a:pt x="812800" y="1137075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6"/>
              <a:stretch>
                <a:fillRect l="-1051204" r="-1051204"/>
              </a:stretch>
            </a:blipFill>
          </p:spPr>
        </p:sp>
      </p:grpSp>
      <p:sp>
        <p:nvSpPr>
          <p:cNvPr id="23" name="Freeform 23"/>
          <p:cNvSpPr/>
          <p:nvPr/>
        </p:nvSpPr>
        <p:spPr>
          <a:xfrm>
            <a:off x="9978323" y="2066886"/>
            <a:ext cx="8124508" cy="1682444"/>
          </a:xfrm>
          <a:custGeom>
            <a:avLst/>
            <a:gdLst/>
            <a:ahLst/>
            <a:cxnLst/>
            <a:rect l="l" t="t" r="r" b="b"/>
            <a:pathLst>
              <a:path w="8124508" h="1682444">
                <a:moveTo>
                  <a:pt x="0" y="0"/>
                </a:moveTo>
                <a:lnTo>
                  <a:pt x="8124508" y="0"/>
                </a:lnTo>
                <a:lnTo>
                  <a:pt x="8124508" y="1682443"/>
                </a:lnTo>
                <a:lnTo>
                  <a:pt x="0" y="168244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266" b="-266"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12417603" y="4086165"/>
            <a:ext cx="4188346" cy="2810784"/>
          </a:xfrm>
          <a:custGeom>
            <a:avLst/>
            <a:gdLst/>
            <a:ahLst/>
            <a:cxnLst/>
            <a:rect l="l" t="t" r="r" b="b"/>
            <a:pathLst>
              <a:path w="4188346" h="2810784">
                <a:moveTo>
                  <a:pt x="0" y="0"/>
                </a:moveTo>
                <a:lnTo>
                  <a:pt x="4188346" y="0"/>
                </a:lnTo>
                <a:lnTo>
                  <a:pt x="4188346" y="2810783"/>
                </a:lnTo>
                <a:lnTo>
                  <a:pt x="0" y="281078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12451485" y="7230323"/>
            <a:ext cx="4154464" cy="2895786"/>
          </a:xfrm>
          <a:custGeom>
            <a:avLst/>
            <a:gdLst/>
            <a:ahLst/>
            <a:cxnLst/>
            <a:rect l="l" t="t" r="r" b="b"/>
            <a:pathLst>
              <a:path w="4154464" h="2895786">
                <a:moveTo>
                  <a:pt x="0" y="0"/>
                </a:moveTo>
                <a:lnTo>
                  <a:pt x="4154464" y="0"/>
                </a:lnTo>
                <a:lnTo>
                  <a:pt x="4154464" y="2895787"/>
                </a:lnTo>
                <a:lnTo>
                  <a:pt x="0" y="289578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r="-4798"/>
            </a:stretch>
          </a:blipFill>
        </p:spPr>
      </p:sp>
      <p:sp>
        <p:nvSpPr>
          <p:cNvPr id="26" name="TextBox 26"/>
          <p:cNvSpPr txBox="1"/>
          <p:nvPr/>
        </p:nvSpPr>
        <p:spPr>
          <a:xfrm>
            <a:off x="1212023" y="7173173"/>
            <a:ext cx="7931977" cy="26201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47"/>
              </a:lnSpc>
            </a:pPr>
            <a:r>
              <a:rPr lang="en-US" sz="2715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there are </a:t>
            </a:r>
            <a:r>
              <a:rPr lang="en-US" sz="2715">
                <a:solidFill>
                  <a:srgbClr val="FFDE59"/>
                </a:solidFill>
                <a:latin typeface="Almarai"/>
                <a:ea typeface="Almarai"/>
                <a:cs typeface="Almarai"/>
                <a:sym typeface="Almarai"/>
              </a:rPr>
              <a:t>10</a:t>
            </a:r>
            <a:r>
              <a:rPr lang="en-US" sz="2715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 external agent  .</a:t>
            </a:r>
          </a:p>
          <a:p>
            <a:pPr algn="l">
              <a:lnSpc>
                <a:spcPts val="3057"/>
              </a:lnSpc>
            </a:pPr>
            <a:endParaRPr lang="en-US" sz="2715">
              <a:solidFill>
                <a:srgbClr val="FFFFFF"/>
              </a:solidFill>
              <a:latin typeface="Almarai"/>
              <a:ea typeface="Almarai"/>
              <a:cs typeface="Almarai"/>
              <a:sym typeface="Almarai"/>
            </a:endParaRPr>
          </a:p>
          <a:p>
            <a:pPr algn="l">
              <a:lnSpc>
                <a:spcPts val="4023"/>
              </a:lnSpc>
            </a:pPr>
            <a:r>
              <a:rPr lang="en-US" sz="2915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The commission that came out from company is  </a:t>
            </a:r>
            <a:r>
              <a:rPr lang="en-US" sz="2915">
                <a:solidFill>
                  <a:srgbClr val="FFDE59"/>
                </a:solidFill>
                <a:latin typeface="Almarai"/>
                <a:ea typeface="Almarai"/>
                <a:cs typeface="Almarai"/>
                <a:sym typeface="Almarai"/>
              </a:rPr>
              <a:t>5.63 M</a:t>
            </a:r>
            <a:r>
              <a:rPr lang="en-US" sz="2915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 , it represent about</a:t>
            </a:r>
            <a:r>
              <a:rPr lang="en-US" sz="2915">
                <a:solidFill>
                  <a:srgbClr val="FFDE59"/>
                </a:solidFill>
                <a:latin typeface="Almarai"/>
                <a:ea typeface="Almarai"/>
                <a:cs typeface="Almarai"/>
                <a:sym typeface="Almarai"/>
              </a:rPr>
              <a:t> 1.6%</a:t>
            </a:r>
            <a:r>
              <a:rPr lang="en-US" sz="2915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 from total revenue .</a:t>
            </a:r>
          </a:p>
          <a:p>
            <a:pPr algn="l">
              <a:lnSpc>
                <a:spcPts val="3057"/>
              </a:lnSpc>
            </a:pPr>
            <a:endParaRPr lang="en-US" sz="2915">
              <a:solidFill>
                <a:srgbClr val="FFFFFF"/>
              </a:solidFill>
              <a:latin typeface="Almarai"/>
              <a:ea typeface="Almarai"/>
              <a:cs typeface="Almarai"/>
              <a:sym typeface="Almarai"/>
            </a:endParaRPr>
          </a:p>
          <a:p>
            <a:pPr marL="0" lvl="0" indent="0" algn="l">
              <a:lnSpc>
                <a:spcPts val="3057"/>
              </a:lnSpc>
              <a:spcBef>
                <a:spcPct val="0"/>
              </a:spcBef>
            </a:pPr>
            <a:endParaRPr lang="en-US" sz="2915">
              <a:solidFill>
                <a:srgbClr val="FFFFFF"/>
              </a:solidFill>
              <a:latin typeface="Almarai"/>
              <a:ea typeface="Almarai"/>
              <a:cs typeface="Almarai"/>
              <a:sym typeface="Almarai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1173381" y="2411242"/>
            <a:ext cx="7931977" cy="42636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38"/>
              </a:lnSpc>
            </a:pPr>
            <a:r>
              <a:rPr lang="en-US" sz="3071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The highest quantity of medicine by lyrica  about</a:t>
            </a:r>
            <a:r>
              <a:rPr lang="en-US" sz="3071">
                <a:solidFill>
                  <a:srgbClr val="FF3131"/>
                </a:solidFill>
                <a:latin typeface="Almarai"/>
                <a:ea typeface="Almarai"/>
                <a:cs typeface="Almarai"/>
                <a:sym typeface="Almarai"/>
              </a:rPr>
              <a:t> </a:t>
            </a:r>
            <a:r>
              <a:rPr lang="en-US" sz="3071">
                <a:solidFill>
                  <a:srgbClr val="FFDE59"/>
                </a:solidFill>
                <a:latin typeface="Almarai"/>
                <a:ea typeface="Almarai"/>
                <a:cs typeface="Almarai"/>
                <a:sym typeface="Almarai"/>
              </a:rPr>
              <a:t>45 %</a:t>
            </a:r>
            <a:r>
              <a:rPr lang="en-US" sz="3071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 of total order in warehouse .</a:t>
            </a:r>
          </a:p>
          <a:p>
            <a:pPr algn="l">
              <a:lnSpc>
                <a:spcPts val="4238"/>
              </a:lnSpc>
            </a:pPr>
            <a:endParaRPr lang="en-US" sz="3071">
              <a:solidFill>
                <a:srgbClr val="FFFFFF"/>
              </a:solidFill>
              <a:latin typeface="Almarai"/>
              <a:ea typeface="Almarai"/>
              <a:cs typeface="Almarai"/>
              <a:sym typeface="Almarai"/>
            </a:endParaRPr>
          </a:p>
          <a:p>
            <a:pPr algn="l">
              <a:lnSpc>
                <a:spcPts val="4238"/>
              </a:lnSpc>
            </a:pPr>
            <a:r>
              <a:rPr lang="en-US" sz="3071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The highest company  we took orders from it is pfizer it represent about</a:t>
            </a:r>
            <a:r>
              <a:rPr lang="en-US" sz="3071">
                <a:solidFill>
                  <a:srgbClr val="FFDE59"/>
                </a:solidFill>
                <a:latin typeface="Almarai"/>
                <a:ea typeface="Almarai"/>
                <a:cs typeface="Almarai"/>
                <a:sym typeface="Almarai"/>
              </a:rPr>
              <a:t> 45% .</a:t>
            </a:r>
          </a:p>
          <a:p>
            <a:pPr algn="l">
              <a:lnSpc>
                <a:spcPts val="4238"/>
              </a:lnSpc>
            </a:pPr>
            <a:endParaRPr lang="en-US" sz="3071">
              <a:solidFill>
                <a:srgbClr val="FFDE59"/>
              </a:solidFill>
              <a:latin typeface="Almarai"/>
              <a:ea typeface="Almarai"/>
              <a:cs typeface="Almarai"/>
              <a:sym typeface="Almarai"/>
            </a:endParaRPr>
          </a:p>
          <a:p>
            <a:pPr marL="0" lvl="0" indent="0" algn="l">
              <a:lnSpc>
                <a:spcPts val="4238"/>
              </a:lnSpc>
              <a:spcBef>
                <a:spcPct val="0"/>
              </a:spcBef>
            </a:pPr>
            <a:r>
              <a:rPr lang="en-US" sz="3071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the highest country that orderd medicine is india , it s order represent</a:t>
            </a:r>
            <a:r>
              <a:rPr lang="en-US" sz="3071">
                <a:solidFill>
                  <a:srgbClr val="FFDE59"/>
                </a:solidFill>
                <a:latin typeface="Almarai"/>
                <a:ea typeface="Almarai"/>
                <a:cs typeface="Almarai"/>
                <a:sym typeface="Almarai"/>
              </a:rPr>
              <a:t> 56%</a:t>
            </a:r>
            <a:r>
              <a:rPr lang="en-US" sz="3071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 form total order 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-3864339" y="5753789"/>
            <a:ext cx="8468327" cy="47718"/>
            <a:chOff x="0" y="0"/>
            <a:chExt cx="2230341" cy="1256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230341" cy="12568"/>
            </a:xfrm>
            <a:custGeom>
              <a:avLst/>
              <a:gdLst/>
              <a:ahLst/>
              <a:cxnLst/>
              <a:rect l="l" t="t" r="r" b="b"/>
              <a:pathLst>
                <a:path w="2230341" h="12568">
                  <a:moveTo>
                    <a:pt x="0" y="0"/>
                  </a:moveTo>
                  <a:lnTo>
                    <a:pt x="2230341" y="0"/>
                  </a:lnTo>
                  <a:lnTo>
                    <a:pt x="2230341" y="12568"/>
                  </a:lnTo>
                  <a:lnTo>
                    <a:pt x="0" y="12568"/>
                  </a:ln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2230341" cy="601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5400000">
            <a:off x="5988753" y="-2147232"/>
            <a:ext cx="1224824" cy="5637489"/>
            <a:chOff x="0" y="0"/>
            <a:chExt cx="812800" cy="374107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3741070"/>
            </a:xfrm>
            <a:custGeom>
              <a:avLst/>
              <a:gdLst/>
              <a:ahLst/>
              <a:cxnLst/>
              <a:rect l="l" t="t" r="r" b="b"/>
              <a:pathLst>
                <a:path w="812800" h="3741070">
                  <a:moveTo>
                    <a:pt x="406400" y="0"/>
                  </a:moveTo>
                  <a:cubicBezTo>
                    <a:pt x="181951" y="0"/>
                    <a:pt x="0" y="837467"/>
                    <a:pt x="0" y="1870535"/>
                  </a:cubicBezTo>
                  <a:cubicBezTo>
                    <a:pt x="0" y="2903603"/>
                    <a:pt x="181951" y="3741070"/>
                    <a:pt x="406400" y="3741070"/>
                  </a:cubicBezTo>
                  <a:cubicBezTo>
                    <a:pt x="630849" y="3741070"/>
                    <a:pt x="812800" y="2903603"/>
                    <a:pt x="812800" y="1870535"/>
                  </a:cubicBezTo>
                  <a:cubicBezTo>
                    <a:pt x="812800" y="837467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761047" r="-761047"/>
              </a:stretch>
            </a:blipFill>
          </p:spPr>
        </p:sp>
      </p:grpSp>
      <p:sp>
        <p:nvSpPr>
          <p:cNvPr id="7" name="Freeform 7"/>
          <p:cNvSpPr/>
          <p:nvPr/>
        </p:nvSpPr>
        <p:spPr>
          <a:xfrm>
            <a:off x="9617220" y="5202034"/>
            <a:ext cx="8561251" cy="4325427"/>
          </a:xfrm>
          <a:custGeom>
            <a:avLst/>
            <a:gdLst/>
            <a:ahLst/>
            <a:cxnLst/>
            <a:rect l="l" t="t" r="r" b="b"/>
            <a:pathLst>
              <a:path w="8561251" h="4325427">
                <a:moveTo>
                  <a:pt x="0" y="0"/>
                </a:moveTo>
                <a:lnTo>
                  <a:pt x="8561252" y="0"/>
                </a:lnTo>
                <a:lnTo>
                  <a:pt x="8561252" y="4325427"/>
                </a:lnTo>
                <a:lnTo>
                  <a:pt x="0" y="43254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752" r="-9191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5214762" y="295275"/>
            <a:ext cx="7940738" cy="742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671"/>
              </a:lnSpc>
              <a:spcBef>
                <a:spcPct val="0"/>
              </a:spcBef>
            </a:pPr>
            <a:r>
              <a:rPr lang="en-US" sz="4726" b="1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FINANCE INSIGHT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99433" y="2581899"/>
            <a:ext cx="8743146" cy="16516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83715" lvl="1" indent="-341858" algn="l">
              <a:lnSpc>
                <a:spcPts val="4370"/>
              </a:lnSpc>
              <a:buFont typeface="Arial"/>
              <a:buChar char="•"/>
            </a:pPr>
            <a:r>
              <a:rPr lang="en-US" sz="3166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This  charts indicates that the highest  revanue  by brand name is Lyrica  its revenue </a:t>
            </a:r>
            <a:r>
              <a:rPr lang="en-US" sz="3166">
                <a:solidFill>
                  <a:srgbClr val="FFDE59"/>
                </a:solidFill>
                <a:latin typeface="Almarai"/>
                <a:ea typeface="Almarai"/>
                <a:cs typeface="Almarai"/>
                <a:sym typeface="Almarai"/>
              </a:rPr>
              <a:t>193 M</a:t>
            </a:r>
            <a:r>
              <a:rPr lang="en-US" sz="3166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 ,that significantly high revenue.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99433" y="4517047"/>
            <a:ext cx="9122541" cy="56382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5550" lvl="1" indent="-322775" algn="l">
              <a:lnSpc>
                <a:spcPts val="4126"/>
              </a:lnSpc>
              <a:buFont typeface="Arial"/>
              <a:buChar char="•"/>
            </a:pPr>
            <a:r>
              <a:rPr lang="en-US" sz="2990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The revenu rate in the </a:t>
            </a:r>
            <a:r>
              <a:rPr lang="en-US" sz="2990">
                <a:solidFill>
                  <a:srgbClr val="FFDE59"/>
                </a:solidFill>
                <a:latin typeface="Almarai"/>
                <a:ea typeface="Almarai"/>
                <a:cs typeface="Almarai"/>
                <a:sym typeface="Almarai"/>
              </a:rPr>
              <a:t>Qtr_1 </a:t>
            </a:r>
            <a:r>
              <a:rPr lang="en-US" sz="2990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was 85M </a:t>
            </a:r>
          </a:p>
          <a:p>
            <a:pPr algn="l">
              <a:lnSpc>
                <a:spcPts val="4126"/>
              </a:lnSpc>
            </a:pPr>
            <a:endParaRPr lang="en-US" sz="2990">
              <a:solidFill>
                <a:srgbClr val="FFFFFF"/>
              </a:solidFill>
              <a:latin typeface="Almarai"/>
              <a:ea typeface="Almarai"/>
              <a:cs typeface="Almarai"/>
              <a:sym typeface="Almarai"/>
            </a:endParaRPr>
          </a:p>
          <a:p>
            <a:pPr marL="645550" lvl="1" indent="-322775" algn="l">
              <a:lnSpc>
                <a:spcPts val="4126"/>
              </a:lnSpc>
              <a:buFont typeface="Arial"/>
              <a:buChar char="•"/>
            </a:pPr>
            <a:r>
              <a:rPr lang="en-US" sz="2990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The revenu rate in the</a:t>
            </a:r>
            <a:r>
              <a:rPr lang="en-US" sz="2990">
                <a:solidFill>
                  <a:srgbClr val="FFDE59"/>
                </a:solidFill>
                <a:latin typeface="Almarai"/>
                <a:ea typeface="Almarai"/>
                <a:cs typeface="Almarai"/>
                <a:sym typeface="Almarai"/>
              </a:rPr>
              <a:t> Qtr_2</a:t>
            </a:r>
            <a:r>
              <a:rPr lang="en-US" sz="2990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 was </a:t>
            </a:r>
            <a:r>
              <a:rPr lang="en-US" sz="2990">
                <a:solidFill>
                  <a:srgbClr val="FFDE59"/>
                </a:solidFill>
                <a:latin typeface="Almarai"/>
                <a:ea typeface="Almarai"/>
                <a:cs typeface="Almarai"/>
                <a:sym typeface="Almarai"/>
              </a:rPr>
              <a:t>87M</a:t>
            </a:r>
            <a:r>
              <a:rPr lang="en-US" sz="2990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  this Qtr  the warehouse achived the target  ,that was </a:t>
            </a:r>
            <a:r>
              <a:rPr lang="en-US" sz="2990">
                <a:solidFill>
                  <a:srgbClr val="FFDE59"/>
                </a:solidFill>
                <a:latin typeface="Almarai"/>
                <a:ea typeface="Almarai"/>
                <a:cs typeface="Almarai"/>
                <a:sym typeface="Almarai"/>
              </a:rPr>
              <a:t> 4% </a:t>
            </a:r>
            <a:r>
              <a:rPr lang="en-US" sz="2990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higher than required about </a:t>
            </a:r>
            <a:r>
              <a:rPr lang="en-US" sz="2990">
                <a:solidFill>
                  <a:srgbClr val="FFDE59"/>
                </a:solidFill>
                <a:latin typeface="Almarai"/>
                <a:ea typeface="Almarai"/>
                <a:cs typeface="Almarai"/>
                <a:sym typeface="Almarai"/>
              </a:rPr>
              <a:t>1.5%.</a:t>
            </a:r>
          </a:p>
          <a:p>
            <a:pPr algn="l">
              <a:lnSpc>
                <a:spcPts val="3998"/>
              </a:lnSpc>
            </a:pPr>
            <a:endParaRPr lang="en-US" sz="2990">
              <a:solidFill>
                <a:srgbClr val="FFDE59"/>
              </a:solidFill>
              <a:latin typeface="Almarai"/>
              <a:ea typeface="Almarai"/>
              <a:cs typeface="Almarai"/>
              <a:sym typeface="Almarai"/>
            </a:endParaRPr>
          </a:p>
          <a:p>
            <a:pPr marL="624227" lvl="1" indent="-312114" algn="l">
              <a:lnSpc>
                <a:spcPts val="3989"/>
              </a:lnSpc>
              <a:buFont typeface="Arial"/>
              <a:buChar char="•"/>
            </a:pPr>
            <a:r>
              <a:rPr lang="en-US" sz="2891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The revenu rate in the </a:t>
            </a:r>
            <a:r>
              <a:rPr lang="en-US" sz="2891">
                <a:solidFill>
                  <a:srgbClr val="FFDE59"/>
                </a:solidFill>
                <a:latin typeface="Almarai"/>
                <a:ea typeface="Almarai"/>
                <a:cs typeface="Almarai"/>
                <a:sym typeface="Almarai"/>
              </a:rPr>
              <a:t>Qtr_3</a:t>
            </a:r>
            <a:r>
              <a:rPr lang="en-US" sz="2891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 was </a:t>
            </a:r>
            <a:r>
              <a:rPr lang="en-US" sz="2891">
                <a:solidFill>
                  <a:srgbClr val="FFDE59"/>
                </a:solidFill>
                <a:latin typeface="Almarai"/>
                <a:ea typeface="Almarai"/>
                <a:cs typeface="Almarai"/>
                <a:sym typeface="Almarai"/>
              </a:rPr>
              <a:t>84M</a:t>
            </a:r>
            <a:r>
              <a:rPr lang="en-US" sz="2891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, that is the least performance of warehouse, it decreased by </a:t>
            </a:r>
            <a:r>
              <a:rPr lang="en-US" sz="2891">
                <a:solidFill>
                  <a:srgbClr val="FFDE59"/>
                </a:solidFill>
                <a:latin typeface="Almarai"/>
                <a:ea typeface="Almarai"/>
                <a:cs typeface="Almarai"/>
                <a:sym typeface="Almarai"/>
              </a:rPr>
              <a:t>-4</a:t>
            </a:r>
            <a:r>
              <a:rPr lang="en-US" sz="2891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 </a:t>
            </a:r>
            <a:r>
              <a:rPr lang="en-US" sz="2891">
                <a:solidFill>
                  <a:srgbClr val="FFDE59"/>
                </a:solidFill>
                <a:latin typeface="Almarai"/>
                <a:ea typeface="Almarai"/>
                <a:cs typeface="Almarai"/>
                <a:sym typeface="Almarai"/>
              </a:rPr>
              <a:t>%</a:t>
            </a:r>
            <a:r>
              <a:rPr lang="en-US" sz="2891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 .</a:t>
            </a:r>
          </a:p>
          <a:p>
            <a:pPr algn="l">
              <a:lnSpc>
                <a:spcPts val="3989"/>
              </a:lnSpc>
            </a:pPr>
            <a:endParaRPr lang="en-US" sz="2891">
              <a:solidFill>
                <a:srgbClr val="FFFFFF"/>
              </a:solidFill>
              <a:latin typeface="Almarai"/>
              <a:ea typeface="Almarai"/>
              <a:cs typeface="Almarai"/>
              <a:sym typeface="Almarai"/>
            </a:endParaRPr>
          </a:p>
          <a:p>
            <a:pPr marL="624227" lvl="1" indent="-312114" algn="l">
              <a:lnSpc>
                <a:spcPts val="3989"/>
              </a:lnSpc>
              <a:buFont typeface="Arial"/>
              <a:buChar char="•"/>
            </a:pPr>
            <a:r>
              <a:rPr lang="en-US" sz="2891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The revenu rate in the </a:t>
            </a:r>
            <a:r>
              <a:rPr lang="en-US" sz="2891">
                <a:solidFill>
                  <a:srgbClr val="FFDE59"/>
                </a:solidFill>
                <a:latin typeface="Almarai"/>
                <a:ea typeface="Almarai"/>
                <a:cs typeface="Almarai"/>
                <a:sym typeface="Almarai"/>
              </a:rPr>
              <a:t>Qtr_4</a:t>
            </a:r>
            <a:r>
              <a:rPr lang="en-US" sz="2891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 was </a:t>
            </a:r>
            <a:r>
              <a:rPr lang="en-US" sz="2891">
                <a:solidFill>
                  <a:srgbClr val="FFDE59"/>
                </a:solidFill>
                <a:latin typeface="Almarai"/>
                <a:ea typeface="Almarai"/>
                <a:cs typeface="Almarai"/>
                <a:sym typeface="Almarai"/>
              </a:rPr>
              <a:t>85M</a:t>
            </a:r>
            <a:r>
              <a:rPr lang="en-US" sz="2891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, it icreased by </a:t>
            </a:r>
            <a:r>
              <a:rPr lang="en-US" sz="2891">
                <a:solidFill>
                  <a:srgbClr val="FFDE59"/>
                </a:solidFill>
                <a:latin typeface="Almarai"/>
                <a:ea typeface="Almarai"/>
                <a:cs typeface="Almarai"/>
                <a:sym typeface="Almarai"/>
              </a:rPr>
              <a:t>2% 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99433" y="1748181"/>
            <a:ext cx="8096376" cy="6210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91663" lvl="1" indent="-395831" algn="l">
              <a:lnSpc>
                <a:spcPts val="5060"/>
              </a:lnSpc>
              <a:buFont typeface="Arial"/>
              <a:buChar char="•"/>
            </a:pPr>
            <a:r>
              <a:rPr lang="en-US" sz="3666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Total revenue is </a:t>
            </a:r>
            <a:r>
              <a:rPr lang="en-US" sz="3666">
                <a:solidFill>
                  <a:srgbClr val="FFDE59"/>
                </a:solidFill>
                <a:latin typeface="Almarai"/>
                <a:ea typeface="Almarai"/>
                <a:cs typeface="Almarai"/>
                <a:sym typeface="Almarai"/>
              </a:rPr>
              <a:t>343.15 M</a:t>
            </a:r>
          </a:p>
        </p:txBody>
      </p:sp>
      <p:grpSp>
        <p:nvGrpSpPr>
          <p:cNvPr id="12" name="Group 12"/>
          <p:cNvGrpSpPr/>
          <p:nvPr/>
        </p:nvGrpSpPr>
        <p:grpSpPr>
          <a:xfrm rot="5400000">
            <a:off x="15974378" y="1834773"/>
            <a:ext cx="295449" cy="1961194"/>
            <a:chOff x="0" y="0"/>
            <a:chExt cx="77814" cy="51652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77814" cy="516528"/>
            </a:xfrm>
            <a:custGeom>
              <a:avLst/>
              <a:gdLst/>
              <a:ahLst/>
              <a:cxnLst/>
              <a:rect l="l" t="t" r="r" b="b"/>
              <a:pathLst>
                <a:path w="77814" h="516528">
                  <a:moveTo>
                    <a:pt x="0" y="0"/>
                  </a:moveTo>
                  <a:lnTo>
                    <a:pt x="77814" y="0"/>
                  </a:lnTo>
                  <a:lnTo>
                    <a:pt x="77814" y="516528"/>
                  </a:lnTo>
                  <a:lnTo>
                    <a:pt x="0" y="516528"/>
                  </a:lnTo>
                  <a:close/>
                </a:path>
              </a:pathLst>
            </a:custGeom>
            <a:gradFill rotWithShape="1">
              <a:gsLst>
                <a:gs pos="0">
                  <a:srgbClr val="A6A6A6"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4" name="TextBox 14"/>
            <p:cNvSpPr txBox="1"/>
            <p:nvPr/>
          </p:nvSpPr>
          <p:spPr>
            <a:xfrm>
              <a:off x="0" y="-47625"/>
              <a:ext cx="77814" cy="5641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 rot="5400000">
            <a:off x="13840285" y="124558"/>
            <a:ext cx="115123" cy="5410978"/>
            <a:chOff x="0" y="0"/>
            <a:chExt cx="30320" cy="1425113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30320" cy="1425113"/>
            </a:xfrm>
            <a:custGeom>
              <a:avLst/>
              <a:gdLst/>
              <a:ahLst/>
              <a:cxnLst/>
              <a:rect l="l" t="t" r="r" b="b"/>
              <a:pathLst>
                <a:path w="30320" h="1425113">
                  <a:moveTo>
                    <a:pt x="0" y="0"/>
                  </a:moveTo>
                  <a:lnTo>
                    <a:pt x="30320" y="0"/>
                  </a:lnTo>
                  <a:lnTo>
                    <a:pt x="30320" y="1425113"/>
                  </a:lnTo>
                  <a:lnTo>
                    <a:pt x="0" y="1425113"/>
                  </a:ln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47625"/>
              <a:ext cx="30320" cy="14727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15442669" y="2897749"/>
            <a:ext cx="3320061" cy="570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46"/>
              </a:lnSpc>
            </a:pPr>
            <a:r>
              <a:rPr lang="en-US" sz="3366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Lyrica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5507520" y="2000211"/>
            <a:ext cx="1229165" cy="5467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70"/>
              </a:lnSpc>
            </a:pPr>
            <a:r>
              <a:rPr lang="en-US" sz="3166">
                <a:solidFill>
                  <a:srgbClr val="FFDE59"/>
                </a:solidFill>
                <a:latin typeface="Almarai"/>
                <a:ea typeface="Almarai"/>
                <a:cs typeface="Almarai"/>
                <a:sym typeface="Almarai"/>
              </a:rPr>
              <a:t>193 M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577100" y="3531559"/>
            <a:ext cx="721898" cy="1044852"/>
          </a:xfrm>
          <a:custGeom>
            <a:avLst/>
            <a:gdLst/>
            <a:ahLst/>
            <a:cxnLst/>
            <a:rect l="l" t="t" r="r" b="b"/>
            <a:pathLst>
              <a:path w="721898" h="1044852">
                <a:moveTo>
                  <a:pt x="0" y="0"/>
                </a:moveTo>
                <a:lnTo>
                  <a:pt x="721898" y="0"/>
                </a:lnTo>
                <a:lnTo>
                  <a:pt x="721898" y="1044852"/>
                </a:lnTo>
                <a:lnTo>
                  <a:pt x="0" y="10448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1053966" y="3531559"/>
            <a:ext cx="1029822" cy="1041181"/>
          </a:xfrm>
          <a:custGeom>
            <a:avLst/>
            <a:gdLst/>
            <a:ahLst/>
            <a:cxnLst/>
            <a:rect l="l" t="t" r="r" b="b"/>
            <a:pathLst>
              <a:path w="1029822" h="1041181">
                <a:moveTo>
                  <a:pt x="0" y="0"/>
                </a:moveTo>
                <a:lnTo>
                  <a:pt x="1029823" y="0"/>
                </a:lnTo>
                <a:lnTo>
                  <a:pt x="1029823" y="1041181"/>
                </a:lnTo>
                <a:lnTo>
                  <a:pt x="0" y="104118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 rot="-10800000">
            <a:off x="16604017" y="0"/>
            <a:ext cx="1683983" cy="1394194"/>
            <a:chOff x="0" y="0"/>
            <a:chExt cx="4445000" cy="3680081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445000" cy="3680081"/>
            </a:xfrm>
            <a:custGeom>
              <a:avLst/>
              <a:gdLst/>
              <a:ahLst/>
              <a:cxnLst/>
              <a:rect l="l" t="t" r="r" b="b"/>
              <a:pathLst>
                <a:path w="4445000" h="3680081">
                  <a:moveTo>
                    <a:pt x="2222500" y="3680081"/>
                  </a:moveTo>
                  <a:cubicBezTo>
                    <a:pt x="995680" y="3680081"/>
                    <a:pt x="0" y="3103045"/>
                    <a:pt x="0" y="2392053"/>
                  </a:cubicBezTo>
                  <a:lnTo>
                    <a:pt x="0" y="1288028"/>
                  </a:lnTo>
                  <a:cubicBezTo>
                    <a:pt x="0" y="577037"/>
                    <a:pt x="995680" y="0"/>
                    <a:pt x="2222500" y="0"/>
                  </a:cubicBezTo>
                  <a:cubicBezTo>
                    <a:pt x="3449320" y="0"/>
                    <a:pt x="4445000" y="577037"/>
                    <a:pt x="4445000" y="1288028"/>
                  </a:cubicBezTo>
                  <a:lnTo>
                    <a:pt x="4445000" y="2392053"/>
                  </a:lnTo>
                  <a:cubicBezTo>
                    <a:pt x="4445000" y="3103045"/>
                    <a:pt x="3449320" y="3680081"/>
                    <a:pt x="2222500" y="3680081"/>
                  </a:cubicBezTo>
                  <a:close/>
                </a:path>
              </a:pathLst>
            </a:custGeom>
            <a:blipFill>
              <a:blip r:embed="rId6"/>
              <a:stretch>
                <a:fillRect l="-95888" r="-95888"/>
              </a:stretch>
            </a:blipFill>
          </p:spPr>
        </p:sp>
      </p:grpSp>
      <p:sp>
        <p:nvSpPr>
          <p:cNvPr id="13" name="TextBox 13"/>
          <p:cNvSpPr txBox="1"/>
          <p:nvPr/>
        </p:nvSpPr>
        <p:spPr>
          <a:xfrm>
            <a:off x="3146051" y="324582"/>
            <a:ext cx="8760997" cy="904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972"/>
              </a:lnSpc>
              <a:spcBef>
                <a:spcPct val="0"/>
              </a:spcBef>
            </a:pPr>
            <a:r>
              <a:rPr lang="en-US" sz="5810" b="1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ORDER INSIGHTS</a:t>
            </a:r>
          </a:p>
        </p:txBody>
      </p:sp>
      <p:grpSp>
        <p:nvGrpSpPr>
          <p:cNvPr id="14" name="Group 14"/>
          <p:cNvGrpSpPr/>
          <p:nvPr/>
        </p:nvGrpSpPr>
        <p:grpSpPr>
          <a:xfrm rot="5400000">
            <a:off x="6551446" y="-3623238"/>
            <a:ext cx="1224824" cy="8810040"/>
            <a:chOff x="0" y="0"/>
            <a:chExt cx="812800" cy="5846393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5846393"/>
            </a:xfrm>
            <a:custGeom>
              <a:avLst/>
              <a:gdLst/>
              <a:ahLst/>
              <a:cxnLst/>
              <a:rect l="l" t="t" r="r" b="b"/>
              <a:pathLst>
                <a:path w="812800" h="5846393">
                  <a:moveTo>
                    <a:pt x="406400" y="0"/>
                  </a:moveTo>
                  <a:cubicBezTo>
                    <a:pt x="181951" y="0"/>
                    <a:pt x="0" y="1308760"/>
                    <a:pt x="0" y="2923197"/>
                  </a:cubicBezTo>
                  <a:cubicBezTo>
                    <a:pt x="0" y="4537633"/>
                    <a:pt x="181951" y="5846393"/>
                    <a:pt x="406400" y="5846393"/>
                  </a:cubicBezTo>
                  <a:cubicBezTo>
                    <a:pt x="630849" y="5846393"/>
                    <a:pt x="812800" y="4537633"/>
                    <a:pt x="812800" y="2923197"/>
                  </a:cubicBezTo>
                  <a:cubicBezTo>
                    <a:pt x="812800" y="1308760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6"/>
              <a:stretch>
                <a:fillRect l="-1217472" r="-1217472"/>
              </a:stretch>
            </a:blipFill>
          </p:spPr>
        </p:sp>
      </p:grpSp>
      <p:sp>
        <p:nvSpPr>
          <p:cNvPr id="16" name="Freeform 16"/>
          <p:cNvSpPr/>
          <p:nvPr/>
        </p:nvSpPr>
        <p:spPr>
          <a:xfrm>
            <a:off x="11473434" y="1536085"/>
            <a:ext cx="6407487" cy="3990949"/>
          </a:xfrm>
          <a:custGeom>
            <a:avLst/>
            <a:gdLst/>
            <a:ahLst/>
            <a:cxnLst/>
            <a:rect l="l" t="t" r="r" b="b"/>
            <a:pathLst>
              <a:path w="6407487" h="3990949">
                <a:moveTo>
                  <a:pt x="0" y="0"/>
                </a:moveTo>
                <a:lnTo>
                  <a:pt x="6407487" y="0"/>
                </a:lnTo>
                <a:lnTo>
                  <a:pt x="6407487" y="3990949"/>
                </a:lnTo>
                <a:lnTo>
                  <a:pt x="0" y="399094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1819984" y="5929041"/>
            <a:ext cx="6060937" cy="4001554"/>
          </a:xfrm>
          <a:custGeom>
            <a:avLst/>
            <a:gdLst/>
            <a:ahLst/>
            <a:cxnLst/>
            <a:rect l="l" t="t" r="r" b="b"/>
            <a:pathLst>
              <a:path w="6060937" h="4001554">
                <a:moveTo>
                  <a:pt x="0" y="0"/>
                </a:moveTo>
                <a:lnTo>
                  <a:pt x="6060937" y="0"/>
                </a:lnTo>
                <a:lnTo>
                  <a:pt x="6060937" y="4001554"/>
                </a:lnTo>
                <a:lnTo>
                  <a:pt x="0" y="400155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1686" b="-15598"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9806559" y="5304996"/>
            <a:ext cx="4026849" cy="4617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747"/>
              </a:lnSpc>
              <a:spcBef>
                <a:spcPct val="0"/>
              </a:spcBef>
            </a:pPr>
            <a:r>
              <a:rPr lang="en-US" sz="2715" b="1">
                <a:solidFill>
                  <a:srgbClr val="051D40"/>
                </a:solidFill>
                <a:latin typeface="Almarai Bold"/>
                <a:ea typeface="Almarai Bold"/>
                <a:cs typeface="Almarai Bold"/>
                <a:sym typeface="Almarai Bold"/>
              </a:rPr>
              <a:t>ABOUT OUR FOUNDER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796106" y="5076825"/>
            <a:ext cx="10164813" cy="12592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91663" lvl="1" indent="-395831" algn="l">
              <a:lnSpc>
                <a:spcPts val="5060"/>
              </a:lnSpc>
              <a:buFont typeface="Arial"/>
              <a:buChar char="•"/>
            </a:pPr>
            <a:r>
              <a:rPr lang="en-US" sz="3666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The highest country  that ordered  medicine is india quantity </a:t>
            </a:r>
            <a:r>
              <a:rPr lang="en-US" sz="3666">
                <a:solidFill>
                  <a:srgbClr val="FFDE59"/>
                </a:solidFill>
                <a:latin typeface="Almarai"/>
                <a:ea typeface="Almarai"/>
                <a:cs typeface="Almarai"/>
                <a:sym typeface="Almarai"/>
              </a:rPr>
              <a:t>1779</a:t>
            </a:r>
            <a:r>
              <a:rPr lang="en-US" sz="3666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  about </a:t>
            </a:r>
            <a:r>
              <a:rPr lang="en-US" sz="3666">
                <a:solidFill>
                  <a:srgbClr val="FFDE59"/>
                </a:solidFill>
                <a:latin typeface="Almarai"/>
                <a:ea typeface="Almarai"/>
                <a:cs typeface="Almarai"/>
                <a:sym typeface="Almarai"/>
              </a:rPr>
              <a:t>53.5%</a:t>
            </a:r>
            <a:r>
              <a:rPr lang="en-US" sz="3666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 from total order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735089" y="2636593"/>
            <a:ext cx="9640809" cy="6377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13252" lvl="1" indent="-406626" algn="l">
              <a:lnSpc>
                <a:spcPts val="5198"/>
              </a:lnSpc>
              <a:buFont typeface="Arial"/>
              <a:buChar char="•"/>
            </a:pPr>
            <a:r>
              <a:rPr lang="en-US" sz="3766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Total order  is </a:t>
            </a:r>
            <a:r>
              <a:rPr lang="en-US" sz="3766">
                <a:solidFill>
                  <a:srgbClr val="FFDE59"/>
                </a:solidFill>
                <a:latin typeface="Almarai"/>
                <a:ea typeface="Almarai"/>
                <a:cs typeface="Almarai"/>
                <a:sym typeface="Almarai"/>
              </a:rPr>
              <a:t>3326</a:t>
            </a:r>
            <a:r>
              <a:rPr lang="en-US" sz="3766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  order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735089" y="6481165"/>
            <a:ext cx="10164813" cy="12950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13252" lvl="1" indent="-406626" algn="l">
              <a:lnSpc>
                <a:spcPts val="5198"/>
              </a:lnSpc>
              <a:buFont typeface="Arial"/>
              <a:buChar char="•"/>
            </a:pPr>
            <a:r>
              <a:rPr lang="en-US" sz="3766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The highest  company is pfizer that we taken  orderes  from it  , about </a:t>
            </a:r>
            <a:r>
              <a:rPr lang="en-US" sz="3766">
                <a:solidFill>
                  <a:srgbClr val="FFDE59"/>
                </a:solidFill>
                <a:latin typeface="Almarai"/>
                <a:ea typeface="Almarai"/>
                <a:cs typeface="Almarai"/>
                <a:sym typeface="Almarai"/>
              </a:rPr>
              <a:t>1495</a:t>
            </a:r>
            <a:r>
              <a:rPr lang="en-US" sz="3766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 order 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058108" y="3856709"/>
            <a:ext cx="9640809" cy="6377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13252" lvl="1" indent="-406626" algn="l">
              <a:lnSpc>
                <a:spcPts val="5198"/>
              </a:lnSpc>
              <a:buFont typeface="Arial"/>
              <a:buChar char="•"/>
            </a:pPr>
            <a:r>
              <a:rPr lang="en-US" sz="3766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There are </a:t>
            </a:r>
            <a:r>
              <a:rPr lang="en-US" sz="3766">
                <a:solidFill>
                  <a:srgbClr val="FFDE59"/>
                </a:solidFill>
                <a:latin typeface="Almarai"/>
                <a:ea typeface="Almarai"/>
                <a:cs typeface="Almarai"/>
                <a:sym typeface="Almarai"/>
              </a:rPr>
              <a:t>19</a:t>
            </a:r>
            <a:r>
              <a:rPr lang="en-US" sz="3766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  type of medicine 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581025" y="8033218"/>
            <a:ext cx="10738345" cy="18973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91663" lvl="1" indent="-395831" algn="l">
              <a:lnSpc>
                <a:spcPts val="5060"/>
              </a:lnSpc>
              <a:buFont typeface="Arial"/>
              <a:buChar char="•"/>
            </a:pPr>
            <a:r>
              <a:rPr lang="en-US" sz="3666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The </a:t>
            </a:r>
            <a:r>
              <a:rPr lang="en-US" sz="3666">
                <a:solidFill>
                  <a:srgbClr val="FFDE59"/>
                </a:solidFill>
                <a:latin typeface="Almarai"/>
                <a:ea typeface="Almarai"/>
                <a:cs typeface="Almarai"/>
                <a:sym typeface="Almarai"/>
              </a:rPr>
              <a:t> top 5</a:t>
            </a:r>
            <a:r>
              <a:rPr lang="en-US" sz="3666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 company we depended on orders are </a:t>
            </a:r>
            <a:r>
              <a:rPr lang="en-US" sz="3666">
                <a:solidFill>
                  <a:srgbClr val="FFDE59"/>
                </a:solidFill>
                <a:latin typeface="Almarai"/>
                <a:ea typeface="Almarai"/>
                <a:cs typeface="Almarai"/>
                <a:sym typeface="Almarai"/>
              </a:rPr>
              <a:t>pfizer ,generic , sanofi-aventis, genentec and centocor 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1039" y="7114596"/>
            <a:ext cx="4659763" cy="99726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620" y="3139474"/>
            <a:ext cx="3567648" cy="1100388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12234968" y="4738255"/>
            <a:ext cx="6344125" cy="6594862"/>
            <a:chOff x="0" y="0"/>
            <a:chExt cx="6108573" cy="6350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108573" cy="6350000"/>
            </a:xfrm>
            <a:custGeom>
              <a:avLst/>
              <a:gdLst/>
              <a:ahLst/>
              <a:cxnLst/>
              <a:rect l="l" t="t" r="r" b="b"/>
              <a:pathLst>
                <a:path w="6108573" h="6350000">
                  <a:moveTo>
                    <a:pt x="6108573" y="0"/>
                  </a:moveTo>
                  <a:lnTo>
                    <a:pt x="6108573" y="3295396"/>
                  </a:lnTo>
                  <a:cubicBezTo>
                    <a:pt x="6108573" y="4982464"/>
                    <a:pt x="4741164" y="6350000"/>
                    <a:pt x="3054350" y="6350000"/>
                  </a:cubicBezTo>
                  <a:cubicBezTo>
                    <a:pt x="1367536" y="6350000"/>
                    <a:pt x="0" y="4982464"/>
                    <a:pt x="0" y="3295523"/>
                  </a:cubicBezTo>
                  <a:lnTo>
                    <a:pt x="0" y="0"/>
                  </a:lnTo>
                  <a:lnTo>
                    <a:pt x="6108573" y="0"/>
                  </a:lnTo>
                  <a:close/>
                </a:path>
              </a:pathLst>
            </a:custGeom>
            <a:blipFill>
              <a:blip r:embed="rId4"/>
              <a:stretch>
                <a:fillRect l="-133175" r="-133175"/>
              </a:stretch>
            </a:blipFill>
          </p:spPr>
        </p:sp>
      </p:grpSp>
      <p:sp>
        <p:nvSpPr>
          <p:cNvPr id="6" name="TextBox 6"/>
          <p:cNvSpPr txBox="1"/>
          <p:nvPr/>
        </p:nvSpPr>
        <p:spPr>
          <a:xfrm>
            <a:off x="1028700" y="5895184"/>
            <a:ext cx="2736221" cy="1314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199"/>
              </a:lnSpc>
              <a:spcBef>
                <a:spcPct val="0"/>
              </a:spcBef>
            </a:pPr>
            <a:r>
              <a:rPr lang="en-US" sz="8499" b="1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55</a:t>
            </a:r>
            <a:r>
              <a:rPr lang="en-US" sz="8499" b="1" u="none" strike="noStrike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%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18388" y="2057361"/>
            <a:ext cx="1368110" cy="1314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199"/>
              </a:lnSpc>
              <a:spcBef>
                <a:spcPct val="0"/>
              </a:spcBef>
            </a:pPr>
            <a:r>
              <a:rPr lang="en-US" sz="8499" b="1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10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488964" y="406763"/>
            <a:ext cx="9518221" cy="904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924"/>
              </a:lnSpc>
              <a:spcBef>
                <a:spcPct val="0"/>
              </a:spcBef>
            </a:pPr>
            <a:r>
              <a:rPr lang="en-US" sz="5770" b="1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RECOMMENDATION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635896" y="6060273"/>
            <a:ext cx="11752429" cy="14426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718"/>
              </a:lnSpc>
              <a:spcBef>
                <a:spcPct val="0"/>
              </a:spcBef>
            </a:pPr>
            <a:r>
              <a:rPr lang="en-US" sz="4143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of sales are for  lyrica this  suggests to increase the commission for anthor type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170411" y="2652673"/>
            <a:ext cx="13088889" cy="12591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063"/>
              </a:lnSpc>
              <a:spcBef>
                <a:spcPct val="0"/>
              </a:spcBef>
            </a:pPr>
            <a:r>
              <a:rPr lang="en-US" sz="3669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For more expantion we need to increse the external agent in countries</a:t>
            </a:r>
          </a:p>
        </p:txBody>
      </p:sp>
      <p:grpSp>
        <p:nvGrpSpPr>
          <p:cNvPr id="13" name="Group 13"/>
          <p:cNvGrpSpPr/>
          <p:nvPr/>
        </p:nvGrpSpPr>
        <p:grpSpPr>
          <a:xfrm rot="5400000">
            <a:off x="5697746" y="-2878683"/>
            <a:ext cx="1224824" cy="7485293"/>
            <a:chOff x="0" y="0"/>
            <a:chExt cx="812800" cy="4967283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4967283"/>
            </a:xfrm>
            <a:custGeom>
              <a:avLst/>
              <a:gdLst/>
              <a:ahLst/>
              <a:cxnLst/>
              <a:rect l="l" t="t" r="r" b="b"/>
              <a:pathLst>
                <a:path w="812800" h="4967283">
                  <a:moveTo>
                    <a:pt x="406400" y="0"/>
                  </a:moveTo>
                  <a:cubicBezTo>
                    <a:pt x="181951" y="0"/>
                    <a:pt x="0" y="1111964"/>
                    <a:pt x="0" y="2483642"/>
                  </a:cubicBezTo>
                  <a:cubicBezTo>
                    <a:pt x="0" y="3855319"/>
                    <a:pt x="181951" y="4967283"/>
                    <a:pt x="406400" y="4967283"/>
                  </a:cubicBezTo>
                  <a:cubicBezTo>
                    <a:pt x="630849" y="4967283"/>
                    <a:pt x="812800" y="3855319"/>
                    <a:pt x="812800" y="2483642"/>
                  </a:cubicBezTo>
                  <a:cubicBezTo>
                    <a:pt x="812800" y="1111964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4"/>
              <a:stretch>
                <a:fillRect l="-1026885" r="-1026885"/>
              </a:stretch>
            </a:blipFill>
          </p:spPr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690195" y="736179"/>
            <a:ext cx="7569105" cy="7868257"/>
            <a:chOff x="0" y="0"/>
            <a:chExt cx="6108573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08573" cy="6350000"/>
            </a:xfrm>
            <a:custGeom>
              <a:avLst/>
              <a:gdLst/>
              <a:ahLst/>
              <a:cxnLst/>
              <a:rect l="l" t="t" r="r" b="b"/>
              <a:pathLst>
                <a:path w="6108573" h="6350000">
                  <a:moveTo>
                    <a:pt x="6108573" y="0"/>
                  </a:moveTo>
                  <a:lnTo>
                    <a:pt x="6108573" y="3295396"/>
                  </a:lnTo>
                  <a:cubicBezTo>
                    <a:pt x="6108573" y="4982464"/>
                    <a:pt x="4741164" y="6350000"/>
                    <a:pt x="3054350" y="6350000"/>
                  </a:cubicBezTo>
                  <a:cubicBezTo>
                    <a:pt x="1367536" y="6350000"/>
                    <a:pt x="0" y="4982464"/>
                    <a:pt x="0" y="3295523"/>
                  </a:cubicBezTo>
                  <a:lnTo>
                    <a:pt x="0" y="0"/>
                  </a:lnTo>
                  <a:lnTo>
                    <a:pt x="6108573" y="0"/>
                  </a:lnTo>
                  <a:close/>
                </a:path>
              </a:pathLst>
            </a:custGeom>
            <a:blipFill>
              <a:blip r:embed="rId2"/>
              <a:stretch>
                <a:fillRect l="-133175" r="-133175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9690195" y="-62141"/>
            <a:ext cx="7569105" cy="7868257"/>
            <a:chOff x="0" y="0"/>
            <a:chExt cx="6108573" cy="6350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108573" cy="6350000"/>
            </a:xfrm>
            <a:custGeom>
              <a:avLst/>
              <a:gdLst/>
              <a:ahLst/>
              <a:cxnLst/>
              <a:rect l="l" t="t" r="r" b="b"/>
              <a:pathLst>
                <a:path w="6108573" h="6350000">
                  <a:moveTo>
                    <a:pt x="6108573" y="0"/>
                  </a:moveTo>
                  <a:lnTo>
                    <a:pt x="6108573" y="3295396"/>
                  </a:lnTo>
                  <a:cubicBezTo>
                    <a:pt x="6108573" y="4982464"/>
                    <a:pt x="4741164" y="6350000"/>
                    <a:pt x="3054350" y="6350000"/>
                  </a:cubicBezTo>
                  <a:cubicBezTo>
                    <a:pt x="1367536" y="6350000"/>
                    <a:pt x="0" y="4982464"/>
                    <a:pt x="0" y="3295523"/>
                  </a:cubicBezTo>
                  <a:lnTo>
                    <a:pt x="0" y="0"/>
                  </a:lnTo>
                  <a:lnTo>
                    <a:pt x="6108573" y="0"/>
                  </a:lnTo>
                  <a:close/>
                </a:path>
              </a:pathLst>
            </a:custGeom>
            <a:blipFill>
              <a:blip r:embed="rId3"/>
              <a:stretch>
                <a:fillRect l="-28012" r="-28012"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>
            <a:off x="9690195" y="-2895812"/>
            <a:ext cx="7569105" cy="12520912"/>
            <a:chOff x="0" y="0"/>
            <a:chExt cx="6108573" cy="1010488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108573" cy="10104880"/>
            </a:xfrm>
            <a:custGeom>
              <a:avLst/>
              <a:gdLst/>
              <a:ahLst/>
              <a:cxnLst/>
              <a:rect l="l" t="t" r="r" b="b"/>
              <a:pathLst>
                <a:path w="6108573" h="10104880">
                  <a:moveTo>
                    <a:pt x="6108573" y="0"/>
                  </a:moveTo>
                  <a:lnTo>
                    <a:pt x="6108573" y="5244029"/>
                  </a:lnTo>
                  <a:cubicBezTo>
                    <a:pt x="6108573" y="7928694"/>
                    <a:pt x="4741164" y="10104880"/>
                    <a:pt x="3054350" y="10104880"/>
                  </a:cubicBezTo>
                  <a:cubicBezTo>
                    <a:pt x="1367536" y="10104880"/>
                    <a:pt x="0" y="7928694"/>
                    <a:pt x="0" y="5244231"/>
                  </a:cubicBezTo>
                  <a:lnTo>
                    <a:pt x="0" y="0"/>
                  </a:lnTo>
                  <a:lnTo>
                    <a:pt x="6108573" y="0"/>
                  </a:lnTo>
                  <a:close/>
                </a:path>
              </a:pathLst>
            </a:custGeom>
            <a:blipFill>
              <a:blip r:embed="rId4"/>
              <a:stretch>
                <a:fillRect l="-5105" r="-5105"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1908359" y="3949566"/>
            <a:ext cx="7781836" cy="12890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323"/>
              </a:lnSpc>
            </a:pPr>
            <a:r>
              <a:rPr lang="en-US" sz="7373" b="1" spc="449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1E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12877801" y="-2676842"/>
            <a:ext cx="4419600" cy="6203345"/>
            <a:chOff x="0" y="0"/>
            <a:chExt cx="2956279" cy="408328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956278" cy="4083288"/>
            </a:xfrm>
            <a:custGeom>
              <a:avLst/>
              <a:gdLst/>
              <a:ahLst/>
              <a:cxnLst/>
              <a:rect l="l" t="t" r="r" b="b"/>
              <a:pathLst>
                <a:path w="2956278" h="4083288">
                  <a:moveTo>
                    <a:pt x="1478139" y="4083288"/>
                  </a:moveTo>
                  <a:cubicBezTo>
                    <a:pt x="662206" y="4083288"/>
                    <a:pt x="0" y="3443028"/>
                    <a:pt x="0" y="2654137"/>
                  </a:cubicBezTo>
                  <a:lnTo>
                    <a:pt x="0" y="1429151"/>
                  </a:lnTo>
                  <a:cubicBezTo>
                    <a:pt x="0" y="640260"/>
                    <a:pt x="662206" y="0"/>
                    <a:pt x="1478139" y="0"/>
                  </a:cubicBezTo>
                  <a:cubicBezTo>
                    <a:pt x="2294072" y="0"/>
                    <a:pt x="2956278" y="640260"/>
                    <a:pt x="2956278" y="1429151"/>
                  </a:cubicBezTo>
                  <a:lnTo>
                    <a:pt x="2956278" y="2654137"/>
                  </a:lnTo>
                  <a:cubicBezTo>
                    <a:pt x="2956278" y="3443028"/>
                    <a:pt x="2294072" y="4083288"/>
                    <a:pt x="1478139" y="4083288"/>
                  </a:cubicBezTo>
                  <a:close/>
                </a:path>
              </a:pathLst>
            </a:custGeom>
            <a:blipFill>
              <a:blip r:embed="rId2"/>
              <a:stretch>
                <a:fillRect t="-4333" b="-4333"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 rot="5400000">
            <a:off x="1278574" y="2588453"/>
            <a:ext cx="1874739" cy="1874739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l="-126211" r="-126211"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225592" y="4939443"/>
            <a:ext cx="17338526" cy="5238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900"/>
              </a:lnSpc>
              <a:spcBef>
                <a:spcPct val="0"/>
              </a:spcBef>
            </a:pPr>
            <a:r>
              <a:rPr lang="en-US" sz="5000" u="none" strike="noStrike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The medicine warehouse is a specialized facility designed for the storage, management, and distribution of pharmaceutical products. It plays a critical role in ensuring that medicines are stored in optimal conditions and are readily available for distribution to healthcare providers, pharmacies, hospitals, and other end-users.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405793" y="2988788"/>
            <a:ext cx="7776562" cy="1064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258"/>
              </a:lnSpc>
            </a:pPr>
            <a:r>
              <a:rPr lang="en-US" sz="6882" b="1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INTRODUCTION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117680" y="-1972879"/>
            <a:ext cx="4202211" cy="6003158"/>
            <a:chOff x="0" y="0"/>
            <a:chExt cx="4445000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t="-2532" b="-2532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 rot="5400000">
            <a:off x="16605949" y="8402070"/>
            <a:ext cx="841991" cy="841991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l="-126211" r="-126211"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>
            <a:off x="0" y="0"/>
            <a:ext cx="479028" cy="3713147"/>
            <a:chOff x="0" y="0"/>
            <a:chExt cx="819206" cy="6350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9206" cy="6350000"/>
            </a:xfrm>
            <a:custGeom>
              <a:avLst/>
              <a:gdLst/>
              <a:ahLst/>
              <a:cxnLst/>
              <a:rect l="l" t="t" r="r" b="b"/>
              <a:pathLst>
                <a:path w="819206" h="6350000">
                  <a:moveTo>
                    <a:pt x="409603" y="6350000"/>
                  </a:moveTo>
                  <a:cubicBezTo>
                    <a:pt x="183502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183502" y="0"/>
                    <a:pt x="409603" y="0"/>
                  </a:cubicBezTo>
                  <a:cubicBezTo>
                    <a:pt x="635703" y="0"/>
                    <a:pt x="819206" y="995680"/>
                    <a:pt x="819206" y="2222500"/>
                  </a:cubicBezTo>
                  <a:lnTo>
                    <a:pt x="819206" y="4127500"/>
                  </a:lnTo>
                  <a:cubicBezTo>
                    <a:pt x="819206" y="5354320"/>
                    <a:pt x="635703" y="6350000"/>
                    <a:pt x="409603" y="6350000"/>
                  </a:cubicBezTo>
                  <a:close/>
                </a:path>
              </a:pathLst>
            </a:custGeom>
            <a:blipFill>
              <a:blip r:embed="rId3"/>
              <a:stretch>
                <a:fillRect l="-1315887" r="-1315887"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2305167" y="4588999"/>
            <a:ext cx="880028" cy="6848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526"/>
              </a:lnSpc>
              <a:spcBef>
                <a:spcPct val="0"/>
              </a:spcBef>
            </a:pPr>
            <a:r>
              <a:rPr lang="en-US" sz="4004" b="1">
                <a:solidFill>
                  <a:srgbClr val="051D40"/>
                </a:solidFill>
                <a:latin typeface="Almarai Bold"/>
                <a:ea typeface="Almarai Bold"/>
                <a:cs typeface="Almarai Bold"/>
                <a:sym typeface="Almarai Bold"/>
              </a:rPr>
              <a:t>02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529705" y="6152764"/>
            <a:ext cx="880028" cy="6848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526"/>
              </a:lnSpc>
              <a:spcBef>
                <a:spcPct val="0"/>
              </a:spcBef>
            </a:pPr>
            <a:r>
              <a:rPr lang="en-US" sz="4004" b="1">
                <a:solidFill>
                  <a:srgbClr val="051D40"/>
                </a:solidFill>
                <a:latin typeface="Almarai Bold"/>
                <a:ea typeface="Almarai Bold"/>
                <a:cs typeface="Almarai Bold"/>
                <a:sym typeface="Almarai Bold"/>
              </a:rPr>
              <a:t>03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368020" y="9274737"/>
            <a:ext cx="880028" cy="6848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526"/>
              </a:lnSpc>
              <a:spcBef>
                <a:spcPct val="0"/>
              </a:spcBef>
            </a:pPr>
            <a:r>
              <a:rPr lang="en-US" sz="4004" b="1">
                <a:solidFill>
                  <a:srgbClr val="051D40"/>
                </a:solidFill>
                <a:latin typeface="Almarai Bold"/>
                <a:ea typeface="Almarai Bold"/>
                <a:cs typeface="Almarai Bold"/>
                <a:sym typeface="Almarai Bold"/>
              </a:rPr>
              <a:t>04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04397" y="4763624"/>
            <a:ext cx="17115036" cy="48916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728"/>
              </a:lnSpc>
              <a:spcBef>
                <a:spcPct val="0"/>
              </a:spcBef>
            </a:pPr>
            <a:r>
              <a:rPr lang="en-US" sz="5600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The goal of this project is to analysis the medicine warehouse to improve efficiency ,identify performance and how transaction effectes of  the revenue ,Target achivement 2.5 % in every Quarter and minimizing risk  through data-driven insights .</a:t>
            </a:r>
          </a:p>
        </p:txBody>
      </p:sp>
      <p:grpSp>
        <p:nvGrpSpPr>
          <p:cNvPr id="12" name="Group 12"/>
          <p:cNvGrpSpPr/>
          <p:nvPr/>
        </p:nvGrpSpPr>
        <p:grpSpPr>
          <a:xfrm rot="5400000">
            <a:off x="1260122" y="1458818"/>
            <a:ext cx="1224824" cy="1224824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l="-126211" r="-126211"/>
              </a:stretch>
            </a:blipFill>
          </p:spPr>
        </p:sp>
      </p:grpSp>
      <p:sp>
        <p:nvSpPr>
          <p:cNvPr id="14" name="TextBox 14"/>
          <p:cNvSpPr txBox="1"/>
          <p:nvPr/>
        </p:nvSpPr>
        <p:spPr>
          <a:xfrm>
            <a:off x="2745181" y="1706451"/>
            <a:ext cx="6901737" cy="809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239"/>
              </a:lnSpc>
              <a:spcBef>
                <a:spcPct val="0"/>
              </a:spcBef>
            </a:pPr>
            <a:r>
              <a:rPr lang="en-US" sz="5199" b="1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PROJECT OBJECTIVE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64383" y="4133042"/>
            <a:ext cx="880028" cy="6848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526"/>
              </a:lnSpc>
              <a:spcBef>
                <a:spcPct val="0"/>
              </a:spcBef>
            </a:pPr>
            <a:r>
              <a:rPr lang="en-US" sz="4004" b="1">
                <a:solidFill>
                  <a:srgbClr val="051D40"/>
                </a:solidFill>
                <a:latin typeface="Almarai Bold"/>
                <a:ea typeface="Almarai Bold"/>
                <a:cs typeface="Almarai Bold"/>
                <a:sym typeface="Almarai Bold"/>
              </a:rPr>
              <a:t>01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276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93633" y="1141297"/>
            <a:ext cx="3143832" cy="4248150"/>
            <a:chOff x="0" y="0"/>
            <a:chExt cx="828005" cy="111885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28005" cy="1118854"/>
            </a:xfrm>
            <a:custGeom>
              <a:avLst/>
              <a:gdLst/>
              <a:ahLst/>
              <a:cxnLst/>
              <a:rect l="l" t="t" r="r" b="b"/>
              <a:pathLst>
                <a:path w="828005" h="1118854">
                  <a:moveTo>
                    <a:pt x="0" y="0"/>
                  </a:moveTo>
                  <a:lnTo>
                    <a:pt x="828005" y="0"/>
                  </a:lnTo>
                  <a:lnTo>
                    <a:pt x="828005" y="1118854"/>
                  </a:lnTo>
                  <a:lnTo>
                    <a:pt x="0" y="1118854"/>
                  </a:lnTo>
                  <a:close/>
                </a:path>
              </a:pathLst>
            </a:custGeom>
            <a:solidFill>
              <a:srgbClr val="145DA0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828005" cy="11474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59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259263" y="1592487"/>
            <a:ext cx="3713605" cy="742166"/>
            <a:chOff x="0" y="0"/>
            <a:chExt cx="1665527" cy="33285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665527" cy="332857"/>
            </a:xfrm>
            <a:custGeom>
              <a:avLst/>
              <a:gdLst/>
              <a:ahLst/>
              <a:cxnLst/>
              <a:rect l="l" t="t" r="r" b="b"/>
              <a:pathLst>
                <a:path w="1665527" h="332857">
                  <a:moveTo>
                    <a:pt x="0" y="0"/>
                  </a:moveTo>
                  <a:lnTo>
                    <a:pt x="1665527" y="0"/>
                  </a:lnTo>
                  <a:lnTo>
                    <a:pt x="1665527" y="332857"/>
                  </a:lnTo>
                  <a:lnTo>
                    <a:pt x="0" y="332857"/>
                  </a:lnTo>
                  <a:close/>
                </a:path>
              </a:pathLst>
            </a:custGeom>
            <a:solidFill>
              <a:srgbClr val="062768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1665527" cy="3900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989"/>
                </a:lnSpc>
                <a:spcBef>
                  <a:spcPct val="0"/>
                </a:spcBef>
              </a:pPr>
              <a:r>
                <a:rPr lang="en-US" sz="2849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Generic Name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297130" y="1220676"/>
            <a:ext cx="2876360" cy="4248150"/>
            <a:chOff x="0" y="0"/>
            <a:chExt cx="757560" cy="111885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757560" cy="1118854"/>
            </a:xfrm>
            <a:custGeom>
              <a:avLst/>
              <a:gdLst/>
              <a:ahLst/>
              <a:cxnLst/>
              <a:rect l="l" t="t" r="r" b="b"/>
              <a:pathLst>
                <a:path w="757560" h="1118854">
                  <a:moveTo>
                    <a:pt x="0" y="0"/>
                  </a:moveTo>
                  <a:lnTo>
                    <a:pt x="757560" y="0"/>
                  </a:lnTo>
                  <a:lnTo>
                    <a:pt x="757560" y="1118854"/>
                  </a:lnTo>
                  <a:lnTo>
                    <a:pt x="0" y="1118854"/>
                  </a:lnTo>
                  <a:close/>
                </a:path>
              </a:pathLst>
            </a:custGeom>
            <a:solidFill>
              <a:srgbClr val="145DA0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757560" cy="11474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59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4123782" y="1592487"/>
            <a:ext cx="3376199" cy="742166"/>
            <a:chOff x="0" y="0"/>
            <a:chExt cx="1514203" cy="33285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514203" cy="332857"/>
            </a:xfrm>
            <a:custGeom>
              <a:avLst/>
              <a:gdLst/>
              <a:ahLst/>
              <a:cxnLst/>
              <a:rect l="l" t="t" r="r" b="b"/>
              <a:pathLst>
                <a:path w="1514203" h="332857">
                  <a:moveTo>
                    <a:pt x="0" y="0"/>
                  </a:moveTo>
                  <a:lnTo>
                    <a:pt x="1514203" y="0"/>
                  </a:lnTo>
                  <a:lnTo>
                    <a:pt x="1514203" y="332857"/>
                  </a:lnTo>
                  <a:lnTo>
                    <a:pt x="0" y="332857"/>
                  </a:lnTo>
                  <a:close/>
                </a:path>
              </a:pathLst>
            </a:custGeom>
            <a:solidFill>
              <a:srgbClr val="062768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57150"/>
              <a:ext cx="1514203" cy="3900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989"/>
                </a:lnSpc>
                <a:spcBef>
                  <a:spcPct val="0"/>
                </a:spcBef>
              </a:pPr>
              <a:r>
                <a:rPr lang="en-US" sz="2849" u="none" strike="noStrike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Brand Name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8005893" y="1282369"/>
            <a:ext cx="2808370" cy="4268714"/>
            <a:chOff x="0" y="0"/>
            <a:chExt cx="739653" cy="112427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739653" cy="1124270"/>
            </a:xfrm>
            <a:custGeom>
              <a:avLst/>
              <a:gdLst/>
              <a:ahLst/>
              <a:cxnLst/>
              <a:rect l="l" t="t" r="r" b="b"/>
              <a:pathLst>
                <a:path w="739653" h="1124270">
                  <a:moveTo>
                    <a:pt x="0" y="0"/>
                  </a:moveTo>
                  <a:lnTo>
                    <a:pt x="739653" y="0"/>
                  </a:lnTo>
                  <a:lnTo>
                    <a:pt x="739653" y="1124270"/>
                  </a:lnTo>
                  <a:lnTo>
                    <a:pt x="0" y="1124270"/>
                  </a:lnTo>
                  <a:close/>
                </a:path>
              </a:pathLst>
            </a:custGeom>
            <a:solidFill>
              <a:srgbClr val="145DA0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-28575"/>
              <a:ext cx="739653" cy="11528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59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7607635" y="1592487"/>
            <a:ext cx="3682849" cy="742166"/>
            <a:chOff x="0" y="0"/>
            <a:chExt cx="1651733" cy="332857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651733" cy="332857"/>
            </a:xfrm>
            <a:custGeom>
              <a:avLst/>
              <a:gdLst/>
              <a:ahLst/>
              <a:cxnLst/>
              <a:rect l="l" t="t" r="r" b="b"/>
              <a:pathLst>
                <a:path w="1651733" h="332857">
                  <a:moveTo>
                    <a:pt x="0" y="0"/>
                  </a:moveTo>
                  <a:lnTo>
                    <a:pt x="1651733" y="0"/>
                  </a:lnTo>
                  <a:lnTo>
                    <a:pt x="1651733" y="332857"/>
                  </a:lnTo>
                  <a:lnTo>
                    <a:pt x="0" y="332857"/>
                  </a:lnTo>
                  <a:close/>
                </a:path>
              </a:pathLst>
            </a:custGeom>
            <a:solidFill>
              <a:srgbClr val="062768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0" y="-57150"/>
              <a:ext cx="1651733" cy="3900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989"/>
                </a:lnSpc>
                <a:spcBef>
                  <a:spcPct val="0"/>
                </a:spcBef>
              </a:pPr>
              <a:r>
                <a:rPr lang="en-US" sz="2849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Diseases med use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1606139" y="1261805"/>
            <a:ext cx="2913145" cy="4289278"/>
            <a:chOff x="0" y="0"/>
            <a:chExt cx="767248" cy="1129686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767248" cy="1129686"/>
            </a:xfrm>
            <a:custGeom>
              <a:avLst/>
              <a:gdLst/>
              <a:ahLst/>
              <a:cxnLst/>
              <a:rect l="l" t="t" r="r" b="b"/>
              <a:pathLst>
                <a:path w="767248" h="1129686">
                  <a:moveTo>
                    <a:pt x="0" y="0"/>
                  </a:moveTo>
                  <a:lnTo>
                    <a:pt x="767248" y="0"/>
                  </a:lnTo>
                  <a:lnTo>
                    <a:pt x="767248" y="1129686"/>
                  </a:lnTo>
                  <a:lnTo>
                    <a:pt x="0" y="1129686"/>
                  </a:lnTo>
                  <a:close/>
                </a:path>
              </a:pathLst>
            </a:custGeom>
            <a:solidFill>
              <a:srgbClr val="145DA0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22" name="TextBox 22"/>
            <p:cNvSpPr txBox="1"/>
            <p:nvPr/>
          </p:nvSpPr>
          <p:spPr>
            <a:xfrm>
              <a:off x="0" y="-28575"/>
              <a:ext cx="767248" cy="11582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59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3067633" y="205341"/>
            <a:ext cx="11505135" cy="7948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130"/>
              </a:lnSpc>
              <a:spcBef>
                <a:spcPct val="0"/>
              </a:spcBef>
            </a:pPr>
            <a:r>
              <a:rPr lang="en-US" sz="5108" b="1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DATASET FEATURES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649600" y="2391052"/>
            <a:ext cx="2876005" cy="28600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16"/>
              </a:lnSpc>
            </a:pPr>
            <a:r>
              <a:rPr lang="en-US" sz="2997" spc="-74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scientific name of medicine the active ingredient in the medicine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8040265" y="2511320"/>
            <a:ext cx="2773998" cy="27779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55"/>
              </a:lnSpc>
            </a:pPr>
            <a:r>
              <a:rPr lang="en-US" sz="3607" spc="-9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Disease suitable for use of the medicine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4454650" y="2829138"/>
            <a:ext cx="2616393" cy="18764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93"/>
              </a:lnSpc>
            </a:pPr>
            <a:r>
              <a:rPr lang="en-US" sz="3307" spc="-82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Trade Name of the medicine </a:t>
            </a:r>
          </a:p>
        </p:txBody>
      </p:sp>
      <p:grpSp>
        <p:nvGrpSpPr>
          <p:cNvPr id="27" name="Group 27"/>
          <p:cNvGrpSpPr/>
          <p:nvPr/>
        </p:nvGrpSpPr>
        <p:grpSpPr>
          <a:xfrm>
            <a:off x="15262086" y="1261805"/>
            <a:ext cx="2574000" cy="4248150"/>
            <a:chOff x="0" y="0"/>
            <a:chExt cx="677926" cy="1118854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677926" cy="1118854"/>
            </a:xfrm>
            <a:custGeom>
              <a:avLst/>
              <a:gdLst/>
              <a:ahLst/>
              <a:cxnLst/>
              <a:rect l="l" t="t" r="r" b="b"/>
              <a:pathLst>
                <a:path w="677926" h="1118854">
                  <a:moveTo>
                    <a:pt x="0" y="0"/>
                  </a:moveTo>
                  <a:lnTo>
                    <a:pt x="677926" y="0"/>
                  </a:lnTo>
                  <a:lnTo>
                    <a:pt x="677926" y="1118854"/>
                  </a:lnTo>
                  <a:lnTo>
                    <a:pt x="0" y="1118854"/>
                  </a:lnTo>
                  <a:close/>
                </a:path>
              </a:pathLst>
            </a:custGeom>
            <a:solidFill>
              <a:srgbClr val="145DA0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29" name="TextBox 29"/>
            <p:cNvSpPr txBox="1"/>
            <p:nvPr/>
          </p:nvSpPr>
          <p:spPr>
            <a:xfrm>
              <a:off x="0" y="-28575"/>
              <a:ext cx="677926" cy="11474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59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493633" y="6015904"/>
            <a:ext cx="3143832" cy="4113676"/>
            <a:chOff x="0" y="0"/>
            <a:chExt cx="828005" cy="1083437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828005" cy="1083437"/>
            </a:xfrm>
            <a:custGeom>
              <a:avLst/>
              <a:gdLst/>
              <a:ahLst/>
              <a:cxnLst/>
              <a:rect l="l" t="t" r="r" b="b"/>
              <a:pathLst>
                <a:path w="828005" h="1083437">
                  <a:moveTo>
                    <a:pt x="0" y="0"/>
                  </a:moveTo>
                  <a:lnTo>
                    <a:pt x="828005" y="0"/>
                  </a:lnTo>
                  <a:lnTo>
                    <a:pt x="828005" y="1083437"/>
                  </a:lnTo>
                  <a:lnTo>
                    <a:pt x="0" y="1083437"/>
                  </a:lnTo>
                  <a:close/>
                </a:path>
              </a:pathLst>
            </a:custGeom>
            <a:solidFill>
              <a:srgbClr val="145DA0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32" name="TextBox 32"/>
            <p:cNvSpPr txBox="1"/>
            <p:nvPr/>
          </p:nvSpPr>
          <p:spPr>
            <a:xfrm>
              <a:off x="0" y="-28575"/>
              <a:ext cx="828005" cy="11120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59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11731514" y="6074958"/>
            <a:ext cx="2772101" cy="3987385"/>
            <a:chOff x="0" y="0"/>
            <a:chExt cx="730101" cy="1050175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730101" cy="1050175"/>
            </a:xfrm>
            <a:custGeom>
              <a:avLst/>
              <a:gdLst/>
              <a:ahLst/>
              <a:cxnLst/>
              <a:rect l="l" t="t" r="r" b="b"/>
              <a:pathLst>
                <a:path w="730101" h="1050175">
                  <a:moveTo>
                    <a:pt x="0" y="0"/>
                  </a:moveTo>
                  <a:lnTo>
                    <a:pt x="730101" y="0"/>
                  </a:lnTo>
                  <a:lnTo>
                    <a:pt x="730101" y="1050175"/>
                  </a:lnTo>
                  <a:lnTo>
                    <a:pt x="0" y="1050175"/>
                  </a:lnTo>
                  <a:close/>
                </a:path>
              </a:pathLst>
            </a:custGeom>
            <a:solidFill>
              <a:srgbClr val="145DA0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38" name="TextBox 38"/>
            <p:cNvSpPr txBox="1"/>
            <p:nvPr/>
          </p:nvSpPr>
          <p:spPr>
            <a:xfrm>
              <a:off x="0" y="-28575"/>
              <a:ext cx="730101" cy="10787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59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4385807" y="5948667"/>
            <a:ext cx="2854359" cy="4113676"/>
            <a:chOff x="0" y="0"/>
            <a:chExt cx="751765" cy="1083437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751765" cy="1083437"/>
            </a:xfrm>
            <a:custGeom>
              <a:avLst/>
              <a:gdLst/>
              <a:ahLst/>
              <a:cxnLst/>
              <a:rect l="l" t="t" r="r" b="b"/>
              <a:pathLst>
                <a:path w="751765" h="1083437">
                  <a:moveTo>
                    <a:pt x="0" y="0"/>
                  </a:moveTo>
                  <a:lnTo>
                    <a:pt x="751765" y="0"/>
                  </a:lnTo>
                  <a:lnTo>
                    <a:pt x="751765" y="1083437"/>
                  </a:lnTo>
                  <a:lnTo>
                    <a:pt x="0" y="1083437"/>
                  </a:lnTo>
                  <a:close/>
                </a:path>
              </a:pathLst>
            </a:custGeom>
            <a:solidFill>
              <a:srgbClr val="145DA0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41" name="TextBox 41"/>
            <p:cNvSpPr txBox="1"/>
            <p:nvPr/>
          </p:nvSpPr>
          <p:spPr>
            <a:xfrm>
              <a:off x="0" y="-28575"/>
              <a:ext cx="751765" cy="11120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59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42" name="Group 42"/>
          <p:cNvGrpSpPr/>
          <p:nvPr/>
        </p:nvGrpSpPr>
        <p:grpSpPr>
          <a:xfrm>
            <a:off x="7978406" y="5998758"/>
            <a:ext cx="2863345" cy="4063585"/>
            <a:chOff x="0" y="0"/>
            <a:chExt cx="754132" cy="1070245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754132" cy="1070245"/>
            </a:xfrm>
            <a:custGeom>
              <a:avLst/>
              <a:gdLst/>
              <a:ahLst/>
              <a:cxnLst/>
              <a:rect l="l" t="t" r="r" b="b"/>
              <a:pathLst>
                <a:path w="754132" h="1070245">
                  <a:moveTo>
                    <a:pt x="0" y="0"/>
                  </a:moveTo>
                  <a:lnTo>
                    <a:pt x="754132" y="0"/>
                  </a:lnTo>
                  <a:lnTo>
                    <a:pt x="754132" y="1070245"/>
                  </a:lnTo>
                  <a:lnTo>
                    <a:pt x="0" y="1070245"/>
                  </a:lnTo>
                  <a:close/>
                </a:path>
              </a:pathLst>
            </a:custGeom>
            <a:solidFill>
              <a:srgbClr val="145DA0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44" name="TextBox 44"/>
            <p:cNvSpPr txBox="1"/>
            <p:nvPr/>
          </p:nvSpPr>
          <p:spPr>
            <a:xfrm>
              <a:off x="0" y="-28575"/>
              <a:ext cx="754132" cy="10988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59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45" name="Group 45"/>
          <p:cNvGrpSpPr/>
          <p:nvPr/>
        </p:nvGrpSpPr>
        <p:grpSpPr>
          <a:xfrm>
            <a:off x="15262086" y="5998758"/>
            <a:ext cx="2574000" cy="4063585"/>
            <a:chOff x="0" y="0"/>
            <a:chExt cx="677926" cy="1070245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677926" cy="1070245"/>
            </a:xfrm>
            <a:custGeom>
              <a:avLst/>
              <a:gdLst/>
              <a:ahLst/>
              <a:cxnLst/>
              <a:rect l="l" t="t" r="r" b="b"/>
              <a:pathLst>
                <a:path w="677926" h="1070245">
                  <a:moveTo>
                    <a:pt x="0" y="0"/>
                  </a:moveTo>
                  <a:lnTo>
                    <a:pt x="677926" y="0"/>
                  </a:lnTo>
                  <a:lnTo>
                    <a:pt x="677926" y="1070245"/>
                  </a:lnTo>
                  <a:lnTo>
                    <a:pt x="0" y="1070245"/>
                  </a:lnTo>
                  <a:close/>
                </a:path>
              </a:pathLst>
            </a:custGeom>
            <a:solidFill>
              <a:srgbClr val="145DA0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47" name="TextBox 47"/>
            <p:cNvSpPr txBox="1"/>
            <p:nvPr/>
          </p:nvSpPr>
          <p:spPr>
            <a:xfrm>
              <a:off x="0" y="-28575"/>
              <a:ext cx="677926" cy="10988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59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48" name="Group 48"/>
          <p:cNvGrpSpPr/>
          <p:nvPr/>
        </p:nvGrpSpPr>
        <p:grpSpPr>
          <a:xfrm>
            <a:off x="15029596" y="1592487"/>
            <a:ext cx="3177002" cy="742166"/>
            <a:chOff x="0" y="0"/>
            <a:chExt cx="1424865" cy="332857"/>
          </a:xfrm>
        </p:grpSpPr>
        <p:sp>
          <p:nvSpPr>
            <p:cNvPr id="49" name="Freeform 49"/>
            <p:cNvSpPr/>
            <p:nvPr/>
          </p:nvSpPr>
          <p:spPr>
            <a:xfrm>
              <a:off x="0" y="0"/>
              <a:ext cx="1424865" cy="332857"/>
            </a:xfrm>
            <a:custGeom>
              <a:avLst/>
              <a:gdLst/>
              <a:ahLst/>
              <a:cxnLst/>
              <a:rect l="l" t="t" r="r" b="b"/>
              <a:pathLst>
                <a:path w="1424865" h="332857">
                  <a:moveTo>
                    <a:pt x="0" y="0"/>
                  </a:moveTo>
                  <a:lnTo>
                    <a:pt x="1424865" y="0"/>
                  </a:lnTo>
                  <a:lnTo>
                    <a:pt x="1424865" y="332857"/>
                  </a:lnTo>
                  <a:lnTo>
                    <a:pt x="0" y="332857"/>
                  </a:lnTo>
                  <a:close/>
                </a:path>
              </a:pathLst>
            </a:custGeom>
            <a:solidFill>
              <a:srgbClr val="062768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50" name="TextBox 50"/>
            <p:cNvSpPr txBox="1"/>
            <p:nvPr/>
          </p:nvSpPr>
          <p:spPr>
            <a:xfrm>
              <a:off x="0" y="-57150"/>
              <a:ext cx="1424865" cy="3900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989"/>
                </a:lnSpc>
                <a:spcBef>
                  <a:spcPct val="0"/>
                </a:spcBef>
              </a:pPr>
              <a:r>
                <a:rPr lang="en-US" sz="2849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Delivery plant</a:t>
              </a:r>
            </a:p>
          </p:txBody>
        </p:sp>
      </p:grpSp>
      <p:sp>
        <p:nvSpPr>
          <p:cNvPr id="51" name="TextBox 51"/>
          <p:cNvSpPr txBox="1"/>
          <p:nvPr/>
        </p:nvSpPr>
        <p:spPr>
          <a:xfrm>
            <a:off x="15347959" y="2726097"/>
            <a:ext cx="2463577" cy="20730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57"/>
              </a:lnSpc>
            </a:pPr>
            <a:r>
              <a:rPr lang="en-US" sz="3608" spc="-9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Medicine delivery code</a:t>
            </a:r>
          </a:p>
        </p:txBody>
      </p:sp>
      <p:grpSp>
        <p:nvGrpSpPr>
          <p:cNvPr id="52" name="Group 52"/>
          <p:cNvGrpSpPr/>
          <p:nvPr/>
        </p:nvGrpSpPr>
        <p:grpSpPr>
          <a:xfrm>
            <a:off x="4177908" y="6358933"/>
            <a:ext cx="3322073" cy="742166"/>
            <a:chOff x="0" y="0"/>
            <a:chExt cx="1489928" cy="332857"/>
          </a:xfrm>
        </p:grpSpPr>
        <p:sp>
          <p:nvSpPr>
            <p:cNvPr id="53" name="Freeform 53"/>
            <p:cNvSpPr/>
            <p:nvPr/>
          </p:nvSpPr>
          <p:spPr>
            <a:xfrm>
              <a:off x="0" y="0"/>
              <a:ext cx="1489928" cy="332857"/>
            </a:xfrm>
            <a:custGeom>
              <a:avLst/>
              <a:gdLst/>
              <a:ahLst/>
              <a:cxnLst/>
              <a:rect l="l" t="t" r="r" b="b"/>
              <a:pathLst>
                <a:path w="1489928" h="332857">
                  <a:moveTo>
                    <a:pt x="0" y="0"/>
                  </a:moveTo>
                  <a:lnTo>
                    <a:pt x="1489928" y="0"/>
                  </a:lnTo>
                  <a:lnTo>
                    <a:pt x="1489928" y="332857"/>
                  </a:lnTo>
                  <a:lnTo>
                    <a:pt x="0" y="332857"/>
                  </a:lnTo>
                  <a:close/>
                </a:path>
              </a:pathLst>
            </a:custGeom>
            <a:solidFill>
              <a:srgbClr val="062768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54" name="TextBox 54"/>
            <p:cNvSpPr txBox="1"/>
            <p:nvPr/>
          </p:nvSpPr>
          <p:spPr>
            <a:xfrm>
              <a:off x="0" y="-57150"/>
              <a:ext cx="1489928" cy="3900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269"/>
                </a:lnSpc>
                <a:spcBef>
                  <a:spcPct val="0"/>
                </a:spcBef>
              </a:pPr>
              <a:r>
                <a:rPr lang="en-US" sz="3049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Ship to country</a:t>
              </a:r>
            </a:p>
          </p:txBody>
        </p:sp>
      </p:grpSp>
      <p:grpSp>
        <p:nvGrpSpPr>
          <p:cNvPr id="55" name="Group 55"/>
          <p:cNvGrpSpPr/>
          <p:nvPr/>
        </p:nvGrpSpPr>
        <p:grpSpPr>
          <a:xfrm>
            <a:off x="7709531" y="6358933"/>
            <a:ext cx="3479058" cy="742166"/>
            <a:chOff x="0" y="0"/>
            <a:chExt cx="1560334" cy="332857"/>
          </a:xfrm>
        </p:grpSpPr>
        <p:sp>
          <p:nvSpPr>
            <p:cNvPr id="56" name="Freeform 56"/>
            <p:cNvSpPr/>
            <p:nvPr/>
          </p:nvSpPr>
          <p:spPr>
            <a:xfrm>
              <a:off x="0" y="0"/>
              <a:ext cx="1560334" cy="332857"/>
            </a:xfrm>
            <a:custGeom>
              <a:avLst/>
              <a:gdLst/>
              <a:ahLst/>
              <a:cxnLst/>
              <a:rect l="l" t="t" r="r" b="b"/>
              <a:pathLst>
                <a:path w="1560334" h="332857">
                  <a:moveTo>
                    <a:pt x="0" y="0"/>
                  </a:moveTo>
                  <a:lnTo>
                    <a:pt x="1560334" y="0"/>
                  </a:lnTo>
                  <a:lnTo>
                    <a:pt x="1560334" y="332857"/>
                  </a:lnTo>
                  <a:lnTo>
                    <a:pt x="0" y="332857"/>
                  </a:lnTo>
                  <a:close/>
                </a:path>
              </a:pathLst>
            </a:custGeom>
            <a:solidFill>
              <a:srgbClr val="062768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57" name="TextBox 57"/>
            <p:cNvSpPr txBox="1"/>
            <p:nvPr/>
          </p:nvSpPr>
          <p:spPr>
            <a:xfrm>
              <a:off x="0" y="-57150"/>
              <a:ext cx="1560334" cy="3900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269"/>
                </a:lnSpc>
                <a:spcBef>
                  <a:spcPct val="0"/>
                </a:spcBef>
              </a:pPr>
              <a:r>
                <a:rPr lang="en-US" sz="3049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Sold to country</a:t>
              </a:r>
            </a:p>
          </p:txBody>
        </p:sp>
      </p:grpSp>
      <p:sp>
        <p:nvSpPr>
          <p:cNvPr id="58" name="TextBox 58"/>
          <p:cNvSpPr txBox="1"/>
          <p:nvPr/>
        </p:nvSpPr>
        <p:spPr>
          <a:xfrm>
            <a:off x="544179" y="7158249"/>
            <a:ext cx="3042739" cy="22894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31"/>
              </a:lnSpc>
            </a:pPr>
            <a:r>
              <a:rPr lang="en-US" sz="3007" spc="-75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Some of medicine  has external agent in some country</a:t>
            </a:r>
          </a:p>
        </p:txBody>
      </p:sp>
      <p:grpSp>
        <p:nvGrpSpPr>
          <p:cNvPr id="59" name="Group 59"/>
          <p:cNvGrpSpPr/>
          <p:nvPr/>
        </p:nvGrpSpPr>
        <p:grpSpPr>
          <a:xfrm>
            <a:off x="259263" y="6358933"/>
            <a:ext cx="3713605" cy="742166"/>
            <a:chOff x="0" y="0"/>
            <a:chExt cx="1665527" cy="332857"/>
          </a:xfrm>
        </p:grpSpPr>
        <p:sp>
          <p:nvSpPr>
            <p:cNvPr id="60" name="Freeform 60"/>
            <p:cNvSpPr/>
            <p:nvPr/>
          </p:nvSpPr>
          <p:spPr>
            <a:xfrm>
              <a:off x="0" y="0"/>
              <a:ext cx="1665527" cy="332857"/>
            </a:xfrm>
            <a:custGeom>
              <a:avLst/>
              <a:gdLst/>
              <a:ahLst/>
              <a:cxnLst/>
              <a:rect l="l" t="t" r="r" b="b"/>
              <a:pathLst>
                <a:path w="1665527" h="332857">
                  <a:moveTo>
                    <a:pt x="0" y="0"/>
                  </a:moveTo>
                  <a:lnTo>
                    <a:pt x="1665527" y="0"/>
                  </a:lnTo>
                  <a:lnTo>
                    <a:pt x="1665527" y="332857"/>
                  </a:lnTo>
                  <a:lnTo>
                    <a:pt x="0" y="332857"/>
                  </a:lnTo>
                  <a:close/>
                </a:path>
              </a:pathLst>
            </a:custGeom>
            <a:solidFill>
              <a:srgbClr val="062768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61" name="TextBox 61"/>
            <p:cNvSpPr txBox="1"/>
            <p:nvPr/>
          </p:nvSpPr>
          <p:spPr>
            <a:xfrm>
              <a:off x="0" y="-57150"/>
              <a:ext cx="1665527" cy="3900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989"/>
                </a:lnSpc>
                <a:spcBef>
                  <a:spcPct val="0"/>
                </a:spcBef>
              </a:pPr>
              <a:r>
                <a:rPr lang="en-US" sz="2849" u="none" strike="noStrike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External Agent </a:t>
              </a:r>
            </a:p>
          </p:txBody>
        </p:sp>
      </p:grpSp>
      <p:grpSp>
        <p:nvGrpSpPr>
          <p:cNvPr id="62" name="Group 62"/>
          <p:cNvGrpSpPr/>
          <p:nvPr/>
        </p:nvGrpSpPr>
        <p:grpSpPr>
          <a:xfrm>
            <a:off x="11398139" y="6358933"/>
            <a:ext cx="3479058" cy="742166"/>
            <a:chOff x="0" y="0"/>
            <a:chExt cx="1560334" cy="332857"/>
          </a:xfrm>
        </p:grpSpPr>
        <p:sp>
          <p:nvSpPr>
            <p:cNvPr id="63" name="Freeform 63"/>
            <p:cNvSpPr/>
            <p:nvPr/>
          </p:nvSpPr>
          <p:spPr>
            <a:xfrm>
              <a:off x="0" y="0"/>
              <a:ext cx="1560334" cy="332857"/>
            </a:xfrm>
            <a:custGeom>
              <a:avLst/>
              <a:gdLst/>
              <a:ahLst/>
              <a:cxnLst/>
              <a:rect l="l" t="t" r="r" b="b"/>
              <a:pathLst>
                <a:path w="1560334" h="332857">
                  <a:moveTo>
                    <a:pt x="0" y="0"/>
                  </a:moveTo>
                  <a:lnTo>
                    <a:pt x="1560334" y="0"/>
                  </a:lnTo>
                  <a:lnTo>
                    <a:pt x="1560334" y="332857"/>
                  </a:lnTo>
                  <a:lnTo>
                    <a:pt x="0" y="332857"/>
                  </a:lnTo>
                  <a:close/>
                </a:path>
              </a:pathLst>
            </a:custGeom>
            <a:solidFill>
              <a:srgbClr val="062768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64" name="TextBox 64"/>
            <p:cNvSpPr txBox="1"/>
            <p:nvPr/>
          </p:nvSpPr>
          <p:spPr>
            <a:xfrm>
              <a:off x="0" y="-57150"/>
              <a:ext cx="1560334" cy="3900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269"/>
                </a:lnSpc>
                <a:spcBef>
                  <a:spcPct val="0"/>
                </a:spcBef>
              </a:pPr>
              <a:r>
                <a:rPr lang="en-US" sz="3049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Invoice date</a:t>
              </a:r>
            </a:p>
          </p:txBody>
        </p:sp>
      </p:grpSp>
      <p:grpSp>
        <p:nvGrpSpPr>
          <p:cNvPr id="65" name="Group 65"/>
          <p:cNvGrpSpPr/>
          <p:nvPr/>
        </p:nvGrpSpPr>
        <p:grpSpPr>
          <a:xfrm>
            <a:off x="15086746" y="6358933"/>
            <a:ext cx="3010586" cy="742166"/>
            <a:chOff x="0" y="0"/>
            <a:chExt cx="1350228" cy="332857"/>
          </a:xfrm>
        </p:grpSpPr>
        <p:sp>
          <p:nvSpPr>
            <p:cNvPr id="66" name="Freeform 66"/>
            <p:cNvSpPr/>
            <p:nvPr/>
          </p:nvSpPr>
          <p:spPr>
            <a:xfrm>
              <a:off x="0" y="0"/>
              <a:ext cx="1350228" cy="332857"/>
            </a:xfrm>
            <a:custGeom>
              <a:avLst/>
              <a:gdLst/>
              <a:ahLst/>
              <a:cxnLst/>
              <a:rect l="l" t="t" r="r" b="b"/>
              <a:pathLst>
                <a:path w="1350228" h="332857">
                  <a:moveTo>
                    <a:pt x="0" y="0"/>
                  </a:moveTo>
                  <a:lnTo>
                    <a:pt x="1350228" y="0"/>
                  </a:lnTo>
                  <a:lnTo>
                    <a:pt x="1350228" y="332857"/>
                  </a:lnTo>
                  <a:lnTo>
                    <a:pt x="0" y="332857"/>
                  </a:lnTo>
                  <a:close/>
                </a:path>
              </a:pathLst>
            </a:custGeom>
            <a:solidFill>
              <a:srgbClr val="062768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67" name="TextBox 67"/>
            <p:cNvSpPr txBox="1"/>
            <p:nvPr/>
          </p:nvSpPr>
          <p:spPr>
            <a:xfrm>
              <a:off x="0" y="-57150"/>
              <a:ext cx="1350228" cy="3900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269"/>
                </a:lnSpc>
                <a:spcBef>
                  <a:spcPct val="0"/>
                </a:spcBef>
              </a:pPr>
              <a:r>
                <a:rPr lang="en-US" sz="3049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Commission</a:t>
              </a:r>
            </a:p>
          </p:txBody>
        </p:sp>
      </p:grpSp>
      <p:grpSp>
        <p:nvGrpSpPr>
          <p:cNvPr id="68" name="Group 68"/>
          <p:cNvGrpSpPr/>
          <p:nvPr/>
        </p:nvGrpSpPr>
        <p:grpSpPr>
          <a:xfrm>
            <a:off x="11442884" y="1592487"/>
            <a:ext cx="3268837" cy="742166"/>
            <a:chOff x="0" y="0"/>
            <a:chExt cx="1466052" cy="332857"/>
          </a:xfrm>
        </p:grpSpPr>
        <p:sp>
          <p:nvSpPr>
            <p:cNvPr id="69" name="Freeform 69"/>
            <p:cNvSpPr/>
            <p:nvPr/>
          </p:nvSpPr>
          <p:spPr>
            <a:xfrm>
              <a:off x="0" y="0"/>
              <a:ext cx="1466052" cy="332857"/>
            </a:xfrm>
            <a:custGeom>
              <a:avLst/>
              <a:gdLst/>
              <a:ahLst/>
              <a:cxnLst/>
              <a:rect l="l" t="t" r="r" b="b"/>
              <a:pathLst>
                <a:path w="1466052" h="332857">
                  <a:moveTo>
                    <a:pt x="0" y="0"/>
                  </a:moveTo>
                  <a:lnTo>
                    <a:pt x="1466052" y="0"/>
                  </a:lnTo>
                  <a:lnTo>
                    <a:pt x="1466052" y="332857"/>
                  </a:lnTo>
                  <a:lnTo>
                    <a:pt x="0" y="332857"/>
                  </a:lnTo>
                  <a:close/>
                </a:path>
              </a:pathLst>
            </a:custGeom>
            <a:solidFill>
              <a:srgbClr val="062768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70" name="TextBox 70"/>
            <p:cNvSpPr txBox="1"/>
            <p:nvPr/>
          </p:nvSpPr>
          <p:spPr>
            <a:xfrm>
              <a:off x="0" y="-57150"/>
              <a:ext cx="1466052" cy="3900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989"/>
                </a:lnSpc>
                <a:spcBef>
                  <a:spcPct val="0"/>
                </a:spcBef>
              </a:pPr>
              <a:r>
                <a:rPr lang="en-US" sz="2849" u="none" strike="noStrike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Company name</a:t>
              </a:r>
            </a:p>
          </p:txBody>
        </p:sp>
      </p:grpSp>
      <p:sp>
        <p:nvSpPr>
          <p:cNvPr id="71" name="TextBox 71"/>
          <p:cNvSpPr txBox="1"/>
          <p:nvPr/>
        </p:nvSpPr>
        <p:spPr>
          <a:xfrm>
            <a:off x="11702567" y="2735622"/>
            <a:ext cx="2870201" cy="18764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93"/>
              </a:lnSpc>
            </a:pPr>
            <a:r>
              <a:rPr lang="en-US" sz="3307" spc="-82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Company that produses the   medicin</a:t>
            </a:r>
          </a:p>
        </p:txBody>
      </p:sp>
      <p:sp>
        <p:nvSpPr>
          <p:cNvPr id="72" name="TextBox 72"/>
          <p:cNvSpPr txBox="1"/>
          <p:nvPr/>
        </p:nvSpPr>
        <p:spPr>
          <a:xfrm>
            <a:off x="4363805" y="7508896"/>
            <a:ext cx="2876360" cy="19388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47"/>
              </a:lnSpc>
            </a:pPr>
            <a:r>
              <a:rPr lang="en-US" sz="3407" spc="-85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country expoting the medicine</a:t>
            </a:r>
          </a:p>
        </p:txBody>
      </p:sp>
      <p:sp>
        <p:nvSpPr>
          <p:cNvPr id="73" name="TextBox 73"/>
          <p:cNvSpPr txBox="1"/>
          <p:nvPr/>
        </p:nvSpPr>
        <p:spPr>
          <a:xfrm>
            <a:off x="7937903" y="7434474"/>
            <a:ext cx="2876360" cy="19388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47"/>
              </a:lnSpc>
            </a:pPr>
            <a:r>
              <a:rPr lang="en-US" sz="3407" spc="-85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country impoting the medicine</a:t>
            </a:r>
          </a:p>
        </p:txBody>
      </p:sp>
      <p:sp>
        <p:nvSpPr>
          <p:cNvPr id="74" name="TextBox 74"/>
          <p:cNvSpPr txBox="1"/>
          <p:nvPr/>
        </p:nvSpPr>
        <p:spPr>
          <a:xfrm>
            <a:off x="11851173" y="7505847"/>
            <a:ext cx="2572989" cy="15561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25"/>
              </a:lnSpc>
            </a:pPr>
            <a:r>
              <a:rPr lang="en-US" sz="4107" spc="-102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Order date</a:t>
            </a:r>
          </a:p>
        </p:txBody>
      </p:sp>
      <p:sp>
        <p:nvSpPr>
          <p:cNvPr id="75" name="TextBox 75"/>
          <p:cNvSpPr txBox="1"/>
          <p:nvPr/>
        </p:nvSpPr>
        <p:spPr>
          <a:xfrm>
            <a:off x="15418015" y="7434474"/>
            <a:ext cx="2241721" cy="25960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47"/>
              </a:lnSpc>
            </a:pPr>
            <a:r>
              <a:rPr lang="en-US" sz="3407" spc="-85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some of medicine has commision</a:t>
            </a:r>
          </a:p>
        </p:txBody>
      </p:sp>
      <p:grpSp>
        <p:nvGrpSpPr>
          <p:cNvPr id="76" name="Group 76"/>
          <p:cNvGrpSpPr/>
          <p:nvPr/>
        </p:nvGrpSpPr>
        <p:grpSpPr>
          <a:xfrm rot="5400000">
            <a:off x="8047779" y="-5347683"/>
            <a:ext cx="1028700" cy="11724067"/>
            <a:chOff x="0" y="0"/>
            <a:chExt cx="445997" cy="5083011"/>
          </a:xfrm>
        </p:grpSpPr>
        <p:sp>
          <p:nvSpPr>
            <p:cNvPr id="77" name="Freeform 77"/>
            <p:cNvSpPr/>
            <p:nvPr/>
          </p:nvSpPr>
          <p:spPr>
            <a:xfrm>
              <a:off x="0" y="0"/>
              <a:ext cx="445997" cy="5083011"/>
            </a:xfrm>
            <a:custGeom>
              <a:avLst/>
              <a:gdLst/>
              <a:ahLst/>
              <a:cxnLst/>
              <a:rect l="l" t="t" r="r" b="b"/>
              <a:pathLst>
                <a:path w="445997" h="5083011">
                  <a:moveTo>
                    <a:pt x="222998" y="0"/>
                  </a:moveTo>
                  <a:cubicBezTo>
                    <a:pt x="99840" y="0"/>
                    <a:pt x="0" y="1137871"/>
                    <a:pt x="0" y="2541506"/>
                  </a:cubicBezTo>
                  <a:cubicBezTo>
                    <a:pt x="0" y="3945140"/>
                    <a:pt x="99840" y="5083011"/>
                    <a:pt x="222998" y="5083011"/>
                  </a:cubicBezTo>
                  <a:cubicBezTo>
                    <a:pt x="346157" y="5083011"/>
                    <a:pt x="445997" y="3945140"/>
                    <a:pt x="445997" y="2541506"/>
                  </a:cubicBezTo>
                  <a:cubicBezTo>
                    <a:pt x="445997" y="1137871"/>
                    <a:pt x="346157" y="0"/>
                    <a:pt x="222998" y="0"/>
                  </a:cubicBezTo>
                  <a:close/>
                </a:path>
              </a:pathLst>
            </a:custGeom>
            <a:blipFill>
              <a:blip r:embed="rId2"/>
              <a:stretch>
                <a:fillRect l="-1958277" r="-1958277"/>
              </a:stretch>
            </a:blipFill>
          </p:spPr>
        </p:sp>
      </p:grpSp>
      <p:grpSp>
        <p:nvGrpSpPr>
          <p:cNvPr id="78" name="Group 78"/>
          <p:cNvGrpSpPr/>
          <p:nvPr/>
        </p:nvGrpSpPr>
        <p:grpSpPr>
          <a:xfrm>
            <a:off x="16791763" y="0"/>
            <a:ext cx="1414836" cy="1141297"/>
            <a:chOff x="0" y="0"/>
            <a:chExt cx="11683891" cy="9424968"/>
          </a:xfrm>
        </p:grpSpPr>
        <p:sp>
          <p:nvSpPr>
            <p:cNvPr id="79" name="Freeform 79"/>
            <p:cNvSpPr/>
            <p:nvPr/>
          </p:nvSpPr>
          <p:spPr>
            <a:xfrm>
              <a:off x="0" y="0"/>
              <a:ext cx="11683891" cy="9424968"/>
            </a:xfrm>
            <a:custGeom>
              <a:avLst/>
              <a:gdLst/>
              <a:ahLst/>
              <a:cxnLst/>
              <a:rect l="l" t="t" r="r" b="b"/>
              <a:pathLst>
                <a:path w="11683891" h="9424968">
                  <a:moveTo>
                    <a:pt x="5841945" y="9424968"/>
                  </a:moveTo>
                  <a:cubicBezTo>
                    <a:pt x="2617192" y="9424968"/>
                    <a:pt x="0" y="7947134"/>
                    <a:pt x="0" y="6126230"/>
                  </a:cubicBezTo>
                  <a:lnTo>
                    <a:pt x="0" y="3298739"/>
                  </a:lnTo>
                  <a:cubicBezTo>
                    <a:pt x="0" y="1477835"/>
                    <a:pt x="2617192" y="0"/>
                    <a:pt x="5841945" y="0"/>
                  </a:cubicBezTo>
                  <a:cubicBezTo>
                    <a:pt x="9066699" y="0"/>
                    <a:pt x="11683891" y="1477835"/>
                    <a:pt x="11683891" y="3298739"/>
                  </a:cubicBezTo>
                  <a:lnTo>
                    <a:pt x="11683891" y="6126230"/>
                  </a:lnTo>
                  <a:cubicBezTo>
                    <a:pt x="11683891" y="7947134"/>
                    <a:pt x="9066699" y="9424968"/>
                    <a:pt x="5841945" y="9424968"/>
                  </a:cubicBezTo>
                  <a:close/>
                </a:path>
              </a:pathLst>
            </a:custGeom>
            <a:blipFill>
              <a:blip r:embed="rId2"/>
              <a:stretch>
                <a:fillRect l="-92143" r="-92143"/>
              </a:stretch>
            </a:blipFill>
          </p:spPr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162556" y="3001987"/>
            <a:ext cx="9962887" cy="1432941"/>
            <a:chOff x="0" y="0"/>
            <a:chExt cx="6142127" cy="88340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42127" cy="883409"/>
            </a:xfrm>
            <a:custGeom>
              <a:avLst/>
              <a:gdLst/>
              <a:ahLst/>
              <a:cxnLst/>
              <a:rect l="l" t="t" r="r" b="b"/>
              <a:pathLst>
                <a:path w="6142127" h="883409">
                  <a:moveTo>
                    <a:pt x="0" y="0"/>
                  </a:moveTo>
                  <a:lnTo>
                    <a:pt x="5938927" y="0"/>
                  </a:lnTo>
                  <a:lnTo>
                    <a:pt x="6142127" y="441705"/>
                  </a:lnTo>
                  <a:lnTo>
                    <a:pt x="5938927" y="883409"/>
                  </a:lnTo>
                  <a:lnTo>
                    <a:pt x="0" y="883409"/>
                  </a:lnTo>
                  <a:lnTo>
                    <a:pt x="203200" y="4417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177800" y="-38100"/>
              <a:ext cx="5888127" cy="9215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10800000">
            <a:off x="2508506" y="4473028"/>
            <a:ext cx="10146429" cy="1184729"/>
            <a:chOff x="0" y="0"/>
            <a:chExt cx="6255280" cy="73038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255280" cy="730386"/>
            </a:xfrm>
            <a:custGeom>
              <a:avLst/>
              <a:gdLst/>
              <a:ahLst/>
              <a:cxnLst/>
              <a:rect l="l" t="t" r="r" b="b"/>
              <a:pathLst>
                <a:path w="6255280" h="730386">
                  <a:moveTo>
                    <a:pt x="0" y="0"/>
                  </a:moveTo>
                  <a:lnTo>
                    <a:pt x="6052080" y="0"/>
                  </a:lnTo>
                  <a:lnTo>
                    <a:pt x="6255280" y="365193"/>
                  </a:lnTo>
                  <a:lnTo>
                    <a:pt x="6052080" y="730386"/>
                  </a:lnTo>
                  <a:lnTo>
                    <a:pt x="0" y="730386"/>
                  </a:lnTo>
                  <a:lnTo>
                    <a:pt x="203200" y="3651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71C9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177800" y="-38100"/>
              <a:ext cx="6001280" cy="7684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3974539" y="5695857"/>
            <a:ext cx="10338922" cy="1184729"/>
            <a:chOff x="0" y="0"/>
            <a:chExt cx="6373953" cy="73038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73952" cy="730386"/>
            </a:xfrm>
            <a:custGeom>
              <a:avLst/>
              <a:gdLst/>
              <a:ahLst/>
              <a:cxnLst/>
              <a:rect l="l" t="t" r="r" b="b"/>
              <a:pathLst>
                <a:path w="6373952" h="730386">
                  <a:moveTo>
                    <a:pt x="0" y="0"/>
                  </a:moveTo>
                  <a:lnTo>
                    <a:pt x="6170752" y="0"/>
                  </a:lnTo>
                  <a:lnTo>
                    <a:pt x="6373952" y="365193"/>
                  </a:lnTo>
                  <a:lnTo>
                    <a:pt x="6170752" y="730386"/>
                  </a:lnTo>
                  <a:lnTo>
                    <a:pt x="0" y="730386"/>
                  </a:lnTo>
                  <a:lnTo>
                    <a:pt x="203200" y="3651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6AEFF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177800" y="-38100"/>
              <a:ext cx="6119953" cy="7684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 rot="-10800000">
            <a:off x="1846606" y="6918685"/>
            <a:ext cx="10808329" cy="1284270"/>
            <a:chOff x="0" y="0"/>
            <a:chExt cx="6663342" cy="79175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663342" cy="791753"/>
            </a:xfrm>
            <a:custGeom>
              <a:avLst/>
              <a:gdLst/>
              <a:ahLst/>
              <a:cxnLst/>
              <a:rect l="l" t="t" r="r" b="b"/>
              <a:pathLst>
                <a:path w="6663342" h="791753">
                  <a:moveTo>
                    <a:pt x="0" y="0"/>
                  </a:moveTo>
                  <a:lnTo>
                    <a:pt x="6460142" y="0"/>
                  </a:lnTo>
                  <a:lnTo>
                    <a:pt x="6663342" y="395877"/>
                  </a:lnTo>
                  <a:lnTo>
                    <a:pt x="6460142" y="791753"/>
                  </a:lnTo>
                  <a:lnTo>
                    <a:pt x="0" y="791753"/>
                  </a:lnTo>
                  <a:lnTo>
                    <a:pt x="203200" y="3958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71C9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177800" y="-38100"/>
              <a:ext cx="6409342" cy="8298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3616010" y="8266338"/>
            <a:ext cx="10862926" cy="1405362"/>
            <a:chOff x="0" y="0"/>
            <a:chExt cx="6697001" cy="866407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697001" cy="866407"/>
            </a:xfrm>
            <a:custGeom>
              <a:avLst/>
              <a:gdLst/>
              <a:ahLst/>
              <a:cxnLst/>
              <a:rect l="l" t="t" r="r" b="b"/>
              <a:pathLst>
                <a:path w="6697001" h="866407">
                  <a:moveTo>
                    <a:pt x="0" y="0"/>
                  </a:moveTo>
                  <a:lnTo>
                    <a:pt x="6493801" y="0"/>
                  </a:lnTo>
                  <a:lnTo>
                    <a:pt x="6697001" y="433203"/>
                  </a:lnTo>
                  <a:lnTo>
                    <a:pt x="6493801" y="866407"/>
                  </a:lnTo>
                  <a:lnTo>
                    <a:pt x="0" y="866407"/>
                  </a:lnTo>
                  <a:lnTo>
                    <a:pt x="203200" y="4332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177800" y="-38100"/>
              <a:ext cx="6443001" cy="9045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5404220" y="4754904"/>
            <a:ext cx="6017545" cy="7009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659"/>
              </a:lnSpc>
              <a:spcBef>
                <a:spcPct val="0"/>
              </a:spcBef>
            </a:pPr>
            <a:r>
              <a:rPr lang="en-US" sz="4101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Data collection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5348778" y="3244345"/>
            <a:ext cx="6560924" cy="7143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830"/>
              </a:lnSpc>
              <a:spcBef>
                <a:spcPct val="0"/>
              </a:spcBef>
            </a:pPr>
            <a:r>
              <a:rPr lang="en-US" sz="4224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Ask the right question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5863538" y="5897594"/>
            <a:ext cx="4722453" cy="705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737"/>
              </a:lnSpc>
              <a:spcBef>
                <a:spcPct val="0"/>
              </a:spcBef>
            </a:pPr>
            <a:r>
              <a:rPr lang="en-US" sz="4157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Data cleaning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5123090" y="7189383"/>
            <a:ext cx="5848682" cy="705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737"/>
              </a:lnSpc>
              <a:spcBef>
                <a:spcPct val="0"/>
              </a:spcBef>
            </a:pPr>
            <a:r>
              <a:rPr lang="en-US" sz="4157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Analyzing the data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5863538" y="8603537"/>
            <a:ext cx="6046164" cy="705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737"/>
              </a:lnSpc>
              <a:spcBef>
                <a:spcPct val="0"/>
              </a:spcBef>
            </a:pPr>
            <a:r>
              <a:rPr lang="en-US" sz="4157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Interpreting the  result</a:t>
            </a:r>
          </a:p>
        </p:txBody>
      </p:sp>
      <p:grpSp>
        <p:nvGrpSpPr>
          <p:cNvPr id="22" name="Group 22"/>
          <p:cNvGrpSpPr/>
          <p:nvPr/>
        </p:nvGrpSpPr>
        <p:grpSpPr>
          <a:xfrm rot="5400000">
            <a:off x="5966768" y="-4160893"/>
            <a:ext cx="1531119" cy="10262856"/>
            <a:chOff x="0" y="0"/>
            <a:chExt cx="1016059" cy="681049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016059" cy="6810490"/>
            </a:xfrm>
            <a:custGeom>
              <a:avLst/>
              <a:gdLst/>
              <a:ahLst/>
              <a:cxnLst/>
              <a:rect l="l" t="t" r="r" b="b"/>
              <a:pathLst>
                <a:path w="1016059" h="6810490">
                  <a:moveTo>
                    <a:pt x="508030" y="0"/>
                  </a:moveTo>
                  <a:cubicBezTo>
                    <a:pt x="227453" y="0"/>
                    <a:pt x="0" y="1524580"/>
                    <a:pt x="0" y="3405245"/>
                  </a:cubicBezTo>
                  <a:cubicBezTo>
                    <a:pt x="0" y="5285910"/>
                    <a:pt x="227453" y="6810490"/>
                    <a:pt x="508030" y="6810490"/>
                  </a:cubicBezTo>
                  <a:cubicBezTo>
                    <a:pt x="788607" y="6810490"/>
                    <a:pt x="1016059" y="5285910"/>
                    <a:pt x="1016059" y="3405245"/>
                  </a:cubicBezTo>
                  <a:cubicBezTo>
                    <a:pt x="1016059" y="1524580"/>
                    <a:pt x="788607" y="0"/>
                    <a:pt x="508030" y="0"/>
                  </a:cubicBezTo>
                  <a:close/>
                </a:path>
              </a:pathLst>
            </a:custGeom>
            <a:blipFill>
              <a:blip r:embed="rId2"/>
              <a:stretch>
                <a:fillRect l="-1131118" r="-1131118"/>
              </a:stretch>
            </a:blipFill>
          </p:spPr>
        </p:sp>
      </p:grpSp>
      <p:sp>
        <p:nvSpPr>
          <p:cNvPr id="24" name="TextBox 24"/>
          <p:cNvSpPr txBox="1"/>
          <p:nvPr/>
        </p:nvSpPr>
        <p:spPr>
          <a:xfrm>
            <a:off x="2886317" y="532351"/>
            <a:ext cx="6560924" cy="8974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348"/>
              </a:lnSpc>
              <a:spcBef>
                <a:spcPct val="0"/>
              </a:spcBef>
            </a:pPr>
            <a:r>
              <a:rPr lang="en-US" sz="5324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Steps of process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81690" y="2517190"/>
            <a:ext cx="911914" cy="1066181"/>
            <a:chOff x="0" y="0"/>
            <a:chExt cx="812800" cy="9503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950300"/>
            </a:xfrm>
            <a:custGeom>
              <a:avLst/>
              <a:gdLst/>
              <a:ahLst/>
              <a:cxnLst/>
              <a:rect l="l" t="t" r="r" b="b"/>
              <a:pathLst>
                <a:path w="812800" h="950300">
                  <a:moveTo>
                    <a:pt x="406400" y="0"/>
                  </a:moveTo>
                  <a:cubicBezTo>
                    <a:pt x="181951" y="0"/>
                    <a:pt x="0" y="212732"/>
                    <a:pt x="0" y="475150"/>
                  </a:cubicBezTo>
                  <a:cubicBezTo>
                    <a:pt x="0" y="737568"/>
                    <a:pt x="181951" y="950300"/>
                    <a:pt x="406400" y="950300"/>
                  </a:cubicBezTo>
                  <a:cubicBezTo>
                    <a:pt x="630849" y="950300"/>
                    <a:pt x="812800" y="737568"/>
                    <a:pt x="812800" y="475150"/>
                  </a:cubicBezTo>
                  <a:cubicBezTo>
                    <a:pt x="812800" y="212732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A6A6A6"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76200" y="41466"/>
              <a:ext cx="660400" cy="8197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05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148717" y="3583371"/>
            <a:ext cx="944887" cy="1034564"/>
            <a:chOff x="0" y="0"/>
            <a:chExt cx="678421" cy="74280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78421" cy="742808"/>
            </a:xfrm>
            <a:custGeom>
              <a:avLst/>
              <a:gdLst/>
              <a:ahLst/>
              <a:cxnLst/>
              <a:rect l="l" t="t" r="r" b="b"/>
              <a:pathLst>
                <a:path w="678421" h="742808">
                  <a:moveTo>
                    <a:pt x="339211" y="0"/>
                  </a:moveTo>
                  <a:cubicBezTo>
                    <a:pt x="151870" y="0"/>
                    <a:pt x="0" y="166283"/>
                    <a:pt x="0" y="371404"/>
                  </a:cubicBezTo>
                  <a:cubicBezTo>
                    <a:pt x="0" y="576525"/>
                    <a:pt x="151870" y="742808"/>
                    <a:pt x="339211" y="742808"/>
                  </a:cubicBezTo>
                  <a:cubicBezTo>
                    <a:pt x="526551" y="742808"/>
                    <a:pt x="678421" y="576525"/>
                    <a:pt x="678421" y="371404"/>
                  </a:cubicBezTo>
                  <a:cubicBezTo>
                    <a:pt x="678421" y="166283"/>
                    <a:pt x="526551" y="0"/>
                    <a:pt x="339211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A6A6A6"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7" name="TextBox 7"/>
            <p:cNvSpPr txBox="1"/>
            <p:nvPr/>
          </p:nvSpPr>
          <p:spPr>
            <a:xfrm>
              <a:off x="63602" y="22013"/>
              <a:ext cx="551217" cy="6511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71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143159" y="4617935"/>
            <a:ext cx="932650" cy="1184480"/>
            <a:chOff x="0" y="0"/>
            <a:chExt cx="831282" cy="105574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31282" cy="1055741"/>
            </a:xfrm>
            <a:custGeom>
              <a:avLst/>
              <a:gdLst/>
              <a:ahLst/>
              <a:cxnLst/>
              <a:rect l="l" t="t" r="r" b="b"/>
              <a:pathLst>
                <a:path w="831282" h="1055741">
                  <a:moveTo>
                    <a:pt x="415641" y="0"/>
                  </a:moveTo>
                  <a:cubicBezTo>
                    <a:pt x="186089" y="0"/>
                    <a:pt x="0" y="236336"/>
                    <a:pt x="0" y="527870"/>
                  </a:cubicBezTo>
                  <a:cubicBezTo>
                    <a:pt x="0" y="819405"/>
                    <a:pt x="186089" y="1055741"/>
                    <a:pt x="415641" y="1055741"/>
                  </a:cubicBezTo>
                  <a:cubicBezTo>
                    <a:pt x="645193" y="1055741"/>
                    <a:pt x="831282" y="819405"/>
                    <a:pt x="831282" y="527870"/>
                  </a:cubicBezTo>
                  <a:cubicBezTo>
                    <a:pt x="831282" y="236336"/>
                    <a:pt x="645193" y="0"/>
                    <a:pt x="415641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A6A6A6"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0" name="TextBox 10"/>
            <p:cNvSpPr txBox="1"/>
            <p:nvPr/>
          </p:nvSpPr>
          <p:spPr>
            <a:xfrm>
              <a:off x="77933" y="51351"/>
              <a:ext cx="675416" cy="9054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 rot="5400000">
            <a:off x="1108792" y="653508"/>
            <a:ext cx="1001384" cy="1347519"/>
            <a:chOff x="0" y="0"/>
            <a:chExt cx="1157981" cy="1558244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157981" cy="1558244"/>
            </a:xfrm>
            <a:custGeom>
              <a:avLst/>
              <a:gdLst/>
              <a:ahLst/>
              <a:cxnLst/>
              <a:rect l="l" t="t" r="r" b="b"/>
              <a:pathLst>
                <a:path w="1157981" h="1558244">
                  <a:moveTo>
                    <a:pt x="578990" y="0"/>
                  </a:moveTo>
                  <a:cubicBezTo>
                    <a:pt x="259223" y="0"/>
                    <a:pt x="0" y="348825"/>
                    <a:pt x="0" y="779122"/>
                  </a:cubicBezTo>
                  <a:cubicBezTo>
                    <a:pt x="0" y="1209419"/>
                    <a:pt x="259223" y="1558244"/>
                    <a:pt x="578990" y="1558244"/>
                  </a:cubicBezTo>
                  <a:cubicBezTo>
                    <a:pt x="898758" y="1558244"/>
                    <a:pt x="1157981" y="1209419"/>
                    <a:pt x="1157981" y="779122"/>
                  </a:cubicBezTo>
                  <a:cubicBezTo>
                    <a:pt x="1157981" y="348825"/>
                    <a:pt x="898758" y="0"/>
                    <a:pt x="578990" y="0"/>
                  </a:cubicBezTo>
                  <a:close/>
                </a:path>
              </a:pathLst>
            </a:custGeom>
            <a:blipFill>
              <a:blip r:embed="rId2"/>
              <a:stretch>
                <a:fillRect l="-187120" r="-187120"/>
              </a:stretch>
            </a:blipFill>
          </p:spPr>
        </p:sp>
      </p:grpSp>
      <p:grpSp>
        <p:nvGrpSpPr>
          <p:cNvPr id="13" name="Group 13"/>
          <p:cNvGrpSpPr/>
          <p:nvPr/>
        </p:nvGrpSpPr>
        <p:grpSpPr>
          <a:xfrm>
            <a:off x="-186052" y="80297"/>
            <a:ext cx="845552" cy="6230332"/>
            <a:chOff x="0" y="0"/>
            <a:chExt cx="653185" cy="4812902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53185" cy="4812902"/>
            </a:xfrm>
            <a:custGeom>
              <a:avLst/>
              <a:gdLst/>
              <a:ahLst/>
              <a:cxnLst/>
              <a:rect l="l" t="t" r="r" b="b"/>
              <a:pathLst>
                <a:path w="653185" h="4812902">
                  <a:moveTo>
                    <a:pt x="326592" y="4812902"/>
                  </a:moveTo>
                  <a:cubicBezTo>
                    <a:pt x="146313" y="4812902"/>
                    <a:pt x="0" y="4058239"/>
                    <a:pt x="0" y="3128386"/>
                  </a:cubicBezTo>
                  <a:lnTo>
                    <a:pt x="0" y="1684516"/>
                  </a:lnTo>
                  <a:cubicBezTo>
                    <a:pt x="0" y="754663"/>
                    <a:pt x="146313" y="0"/>
                    <a:pt x="326592" y="0"/>
                  </a:cubicBezTo>
                  <a:cubicBezTo>
                    <a:pt x="506871" y="0"/>
                    <a:pt x="653185" y="754663"/>
                    <a:pt x="653185" y="1684516"/>
                  </a:cubicBezTo>
                  <a:lnTo>
                    <a:pt x="653185" y="3128386"/>
                  </a:lnTo>
                  <a:cubicBezTo>
                    <a:pt x="653185" y="4058239"/>
                    <a:pt x="506871" y="4812902"/>
                    <a:pt x="326592" y="4812902"/>
                  </a:cubicBezTo>
                  <a:close/>
                </a:path>
              </a:pathLst>
            </a:custGeom>
            <a:blipFill>
              <a:blip r:embed="rId2"/>
              <a:stretch>
                <a:fillRect l="-1248389" r="-1248389"/>
              </a:stretch>
            </a:blipFill>
          </p:spPr>
        </p:sp>
      </p:grpSp>
      <p:grpSp>
        <p:nvGrpSpPr>
          <p:cNvPr id="15" name="Group 15"/>
          <p:cNvGrpSpPr/>
          <p:nvPr/>
        </p:nvGrpSpPr>
        <p:grpSpPr>
          <a:xfrm>
            <a:off x="12355040" y="1028700"/>
            <a:ext cx="4904260" cy="7006086"/>
            <a:chOff x="0" y="0"/>
            <a:chExt cx="4445000" cy="63500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3"/>
              <a:stretch>
                <a:fillRect l="-21428" r="-21428"/>
              </a:stretch>
            </a:blipFill>
          </p:spPr>
        </p:sp>
      </p:grpSp>
      <p:grpSp>
        <p:nvGrpSpPr>
          <p:cNvPr id="17" name="Group 17"/>
          <p:cNvGrpSpPr/>
          <p:nvPr/>
        </p:nvGrpSpPr>
        <p:grpSpPr>
          <a:xfrm rot="5400000">
            <a:off x="5236728" y="-2976018"/>
            <a:ext cx="1417878" cy="8616039"/>
            <a:chOff x="0" y="0"/>
            <a:chExt cx="940912" cy="5717653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940912" cy="5717653"/>
            </a:xfrm>
            <a:custGeom>
              <a:avLst/>
              <a:gdLst/>
              <a:ahLst/>
              <a:cxnLst/>
              <a:rect l="l" t="t" r="r" b="b"/>
              <a:pathLst>
                <a:path w="940912" h="5717653">
                  <a:moveTo>
                    <a:pt x="470456" y="0"/>
                  </a:moveTo>
                  <a:cubicBezTo>
                    <a:pt x="210630" y="0"/>
                    <a:pt x="0" y="1279940"/>
                    <a:pt x="0" y="2858826"/>
                  </a:cubicBezTo>
                  <a:cubicBezTo>
                    <a:pt x="0" y="4437712"/>
                    <a:pt x="210630" y="5717653"/>
                    <a:pt x="470456" y="5717653"/>
                  </a:cubicBezTo>
                  <a:cubicBezTo>
                    <a:pt x="730282" y="5717653"/>
                    <a:pt x="940912" y="4437712"/>
                    <a:pt x="940912" y="2858826"/>
                  </a:cubicBezTo>
                  <a:cubicBezTo>
                    <a:pt x="940912" y="1279940"/>
                    <a:pt x="730282" y="0"/>
                    <a:pt x="470456" y="0"/>
                  </a:cubicBezTo>
                  <a:close/>
                </a:path>
              </a:pathLst>
            </a:custGeom>
            <a:blipFill>
              <a:blip r:embed="rId2"/>
              <a:stretch>
                <a:fillRect l="-1020786" r="-1020786"/>
              </a:stretch>
            </a:blipFill>
          </p:spPr>
        </p:sp>
      </p:grpSp>
      <p:sp>
        <p:nvSpPr>
          <p:cNvPr id="19" name="TextBox 19"/>
          <p:cNvSpPr txBox="1"/>
          <p:nvPr/>
        </p:nvSpPr>
        <p:spPr>
          <a:xfrm>
            <a:off x="2484946" y="1094535"/>
            <a:ext cx="6901737" cy="733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759"/>
              </a:lnSpc>
              <a:spcBef>
                <a:spcPct val="0"/>
              </a:spcBef>
            </a:pPr>
            <a:r>
              <a:rPr lang="en-US" sz="4800" b="1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BUSSINESS QUESTION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144411" y="2695680"/>
            <a:ext cx="880028" cy="6540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365"/>
              </a:lnSpc>
              <a:spcBef>
                <a:spcPct val="0"/>
              </a:spcBef>
            </a:pPr>
            <a:r>
              <a:rPr lang="en-US" sz="3887" u="none" strike="noStrike">
                <a:solidFill>
                  <a:srgbClr val="000000"/>
                </a:solidFill>
                <a:latin typeface="Almarai"/>
                <a:ea typeface="Almarai"/>
                <a:cs typeface="Almarai"/>
                <a:sym typeface="Almarai"/>
              </a:rPr>
              <a:t>1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141306" y="3616646"/>
            <a:ext cx="936355" cy="7107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708"/>
              </a:lnSpc>
              <a:spcBef>
                <a:spcPct val="0"/>
              </a:spcBef>
            </a:pPr>
            <a:r>
              <a:rPr lang="en-US" sz="4136" u="none" strike="noStrike">
                <a:solidFill>
                  <a:srgbClr val="000000"/>
                </a:solidFill>
                <a:latin typeface="Almarai"/>
                <a:ea typeface="Almarai"/>
                <a:cs typeface="Almarai"/>
                <a:sym typeface="Almarai"/>
              </a:rPr>
              <a:t>2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193928" y="4798292"/>
            <a:ext cx="880028" cy="6936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526"/>
              </a:lnSpc>
              <a:spcBef>
                <a:spcPct val="0"/>
              </a:spcBef>
            </a:pPr>
            <a:r>
              <a:rPr lang="en-US" sz="4004" b="1">
                <a:solidFill>
                  <a:srgbClr val="051D40"/>
                </a:solidFill>
                <a:latin typeface="Almarai Bold"/>
                <a:ea typeface="Almarai Bold"/>
                <a:cs typeface="Almarai Bold"/>
                <a:sym typeface="Almarai Bold"/>
              </a:rPr>
              <a:t>3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0580291" y="7847122"/>
            <a:ext cx="5545088" cy="9759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56"/>
              </a:lnSpc>
            </a:pPr>
            <a:r>
              <a:rPr lang="en-US" sz="1852" b="1">
                <a:solidFill>
                  <a:srgbClr val="051D40"/>
                </a:solidFill>
                <a:latin typeface="Almarai Bold"/>
                <a:ea typeface="Almarai Bold"/>
                <a:cs typeface="Almarai Bold"/>
                <a:sym typeface="Almarai Bold"/>
              </a:rPr>
              <a:t>WHICH TYPE OF MEDICINE IS TKE MOST </a:t>
            </a:r>
          </a:p>
          <a:p>
            <a:pPr algn="ctr">
              <a:lnSpc>
                <a:spcPts val="2556"/>
              </a:lnSpc>
            </a:pPr>
            <a:endParaRPr lang="en-US" sz="1852" b="1">
              <a:solidFill>
                <a:srgbClr val="051D40"/>
              </a:solidFill>
              <a:latin typeface="Almarai Bold"/>
              <a:ea typeface="Almarai Bold"/>
              <a:cs typeface="Almarai Bold"/>
              <a:sym typeface="Almarai Bold"/>
            </a:endParaRPr>
          </a:p>
          <a:p>
            <a:pPr marL="0" lvl="0" indent="0" algn="ctr">
              <a:lnSpc>
                <a:spcPts val="2556"/>
              </a:lnSpc>
              <a:spcBef>
                <a:spcPct val="0"/>
              </a:spcBef>
            </a:pPr>
            <a:endParaRPr lang="en-US" sz="1852" b="1">
              <a:solidFill>
                <a:srgbClr val="051D40"/>
              </a:solidFill>
              <a:latin typeface="Almarai Bold"/>
              <a:ea typeface="Almarai Bold"/>
              <a:cs typeface="Almarai Bold"/>
              <a:sym typeface="Almarai Bold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2369235" y="2686155"/>
            <a:ext cx="6138901" cy="5554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16"/>
              </a:lnSpc>
              <a:spcBef>
                <a:spcPct val="0"/>
              </a:spcBef>
            </a:pPr>
            <a:r>
              <a:rPr lang="en-US" sz="3200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What is the profitability of orders ?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2315620" y="3717820"/>
            <a:ext cx="6828380" cy="5554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16"/>
              </a:lnSpc>
              <a:spcBef>
                <a:spcPct val="0"/>
              </a:spcBef>
            </a:pPr>
            <a:r>
              <a:rPr lang="en-US" sz="3200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What is the effictive of external agent ?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2315620" y="4936439"/>
            <a:ext cx="7789439" cy="5554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16"/>
              </a:lnSpc>
              <a:spcBef>
                <a:spcPct val="0"/>
              </a:spcBef>
            </a:pPr>
            <a:r>
              <a:rPr lang="en-US" sz="3200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which geographic area are the most order ?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2438748" y="5994780"/>
            <a:ext cx="6138901" cy="5554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16"/>
              </a:lnSpc>
              <a:spcBef>
                <a:spcPct val="0"/>
              </a:spcBef>
            </a:pPr>
            <a:r>
              <a:rPr lang="en-US" sz="3200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How is the qulity of expantion ?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2369235" y="7103694"/>
            <a:ext cx="5856536" cy="5554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16"/>
              </a:lnSpc>
              <a:spcBef>
                <a:spcPct val="0"/>
              </a:spcBef>
            </a:pPr>
            <a:r>
              <a:rPr lang="en-US" sz="3200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How the Quality of work process ?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2438748" y="8267568"/>
            <a:ext cx="6138901" cy="5554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16"/>
              </a:lnSpc>
              <a:spcBef>
                <a:spcPct val="0"/>
              </a:spcBef>
            </a:pPr>
            <a:r>
              <a:rPr lang="en-US" sz="3200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Focus the Time and Energy </a:t>
            </a:r>
          </a:p>
        </p:txBody>
      </p:sp>
      <p:grpSp>
        <p:nvGrpSpPr>
          <p:cNvPr id="30" name="Group 30"/>
          <p:cNvGrpSpPr/>
          <p:nvPr/>
        </p:nvGrpSpPr>
        <p:grpSpPr>
          <a:xfrm>
            <a:off x="1193928" y="6948795"/>
            <a:ext cx="911914" cy="1199772"/>
            <a:chOff x="0" y="0"/>
            <a:chExt cx="812800" cy="1069371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812800" cy="1069371"/>
            </a:xfrm>
            <a:custGeom>
              <a:avLst/>
              <a:gdLst/>
              <a:ahLst/>
              <a:cxnLst/>
              <a:rect l="l" t="t" r="r" b="b"/>
              <a:pathLst>
                <a:path w="812800" h="1069371">
                  <a:moveTo>
                    <a:pt x="406400" y="0"/>
                  </a:moveTo>
                  <a:cubicBezTo>
                    <a:pt x="181951" y="0"/>
                    <a:pt x="0" y="239387"/>
                    <a:pt x="0" y="534685"/>
                  </a:cubicBezTo>
                  <a:cubicBezTo>
                    <a:pt x="0" y="829984"/>
                    <a:pt x="181951" y="1069371"/>
                    <a:pt x="406400" y="1069371"/>
                  </a:cubicBezTo>
                  <a:cubicBezTo>
                    <a:pt x="630849" y="1069371"/>
                    <a:pt x="812800" y="829984"/>
                    <a:pt x="812800" y="534685"/>
                  </a:cubicBezTo>
                  <a:cubicBezTo>
                    <a:pt x="812800" y="239387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A6A6A6"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id="32" name="TextBox 32"/>
            <p:cNvSpPr txBox="1"/>
            <p:nvPr/>
          </p:nvSpPr>
          <p:spPr>
            <a:xfrm>
              <a:off x="76200" y="24053"/>
              <a:ext cx="660400" cy="9450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5526"/>
                </a:lnSpc>
                <a:spcBef>
                  <a:spcPct val="0"/>
                </a:spcBef>
              </a:pPr>
              <a:r>
                <a:rPr lang="en-US" sz="4004" b="1">
                  <a:solidFill>
                    <a:srgbClr val="051D40"/>
                  </a:solidFill>
                  <a:latin typeface="Almarai Bold"/>
                  <a:ea typeface="Almarai Bold"/>
                  <a:cs typeface="Almarai Bold"/>
                  <a:sym typeface="Almarai Bold"/>
                </a:rPr>
                <a:t>5</a:t>
              </a:r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1141306" y="5802415"/>
            <a:ext cx="932650" cy="1199772"/>
            <a:chOff x="0" y="0"/>
            <a:chExt cx="831282" cy="1069371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831282" cy="1069371"/>
            </a:xfrm>
            <a:custGeom>
              <a:avLst/>
              <a:gdLst/>
              <a:ahLst/>
              <a:cxnLst/>
              <a:rect l="l" t="t" r="r" b="b"/>
              <a:pathLst>
                <a:path w="831282" h="1069371">
                  <a:moveTo>
                    <a:pt x="415641" y="0"/>
                  </a:moveTo>
                  <a:cubicBezTo>
                    <a:pt x="186089" y="0"/>
                    <a:pt x="0" y="239387"/>
                    <a:pt x="0" y="534685"/>
                  </a:cubicBezTo>
                  <a:cubicBezTo>
                    <a:pt x="0" y="829984"/>
                    <a:pt x="186089" y="1069371"/>
                    <a:pt x="415641" y="1069371"/>
                  </a:cubicBezTo>
                  <a:cubicBezTo>
                    <a:pt x="645193" y="1069371"/>
                    <a:pt x="831282" y="829984"/>
                    <a:pt x="831282" y="534685"/>
                  </a:cubicBezTo>
                  <a:cubicBezTo>
                    <a:pt x="831282" y="239387"/>
                    <a:pt x="645193" y="0"/>
                    <a:pt x="415641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A6A6A6"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35" name="TextBox 35"/>
            <p:cNvSpPr txBox="1"/>
            <p:nvPr/>
          </p:nvSpPr>
          <p:spPr>
            <a:xfrm>
              <a:off x="77933" y="24053"/>
              <a:ext cx="675416" cy="9450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5526"/>
                </a:lnSpc>
                <a:spcBef>
                  <a:spcPct val="0"/>
                </a:spcBef>
              </a:pPr>
              <a:r>
                <a:rPr lang="en-US" sz="4004" b="1" u="none" strike="noStrike">
                  <a:solidFill>
                    <a:srgbClr val="051D40"/>
                  </a:solidFill>
                  <a:latin typeface="Almarai Bold"/>
                  <a:ea typeface="Almarai Bold"/>
                  <a:cs typeface="Almarai Bold"/>
                  <a:sym typeface="Almarai Bold"/>
                </a:rPr>
                <a:t>4</a:t>
              </a:r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1254668" y="8135785"/>
            <a:ext cx="911914" cy="1199772"/>
            <a:chOff x="0" y="0"/>
            <a:chExt cx="812800" cy="1069371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812800" cy="1069371"/>
            </a:xfrm>
            <a:custGeom>
              <a:avLst/>
              <a:gdLst/>
              <a:ahLst/>
              <a:cxnLst/>
              <a:rect l="l" t="t" r="r" b="b"/>
              <a:pathLst>
                <a:path w="812800" h="1069371">
                  <a:moveTo>
                    <a:pt x="406400" y="0"/>
                  </a:moveTo>
                  <a:cubicBezTo>
                    <a:pt x="181951" y="0"/>
                    <a:pt x="0" y="239387"/>
                    <a:pt x="0" y="534685"/>
                  </a:cubicBezTo>
                  <a:cubicBezTo>
                    <a:pt x="0" y="829984"/>
                    <a:pt x="181951" y="1069371"/>
                    <a:pt x="406400" y="1069371"/>
                  </a:cubicBezTo>
                  <a:cubicBezTo>
                    <a:pt x="630849" y="1069371"/>
                    <a:pt x="812800" y="829984"/>
                    <a:pt x="812800" y="534685"/>
                  </a:cubicBezTo>
                  <a:cubicBezTo>
                    <a:pt x="812800" y="239387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A6A6A6"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id="38" name="TextBox 38"/>
            <p:cNvSpPr txBox="1"/>
            <p:nvPr/>
          </p:nvSpPr>
          <p:spPr>
            <a:xfrm>
              <a:off x="76200" y="24053"/>
              <a:ext cx="660400" cy="9450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5526"/>
                </a:lnSpc>
                <a:spcBef>
                  <a:spcPct val="0"/>
                </a:spcBef>
              </a:pPr>
              <a:r>
                <a:rPr lang="en-US" sz="4004" b="1" u="none" strike="noStrike">
                  <a:solidFill>
                    <a:srgbClr val="051D40"/>
                  </a:solidFill>
                  <a:latin typeface="Almarai Bold"/>
                  <a:ea typeface="Almarai Bold"/>
                  <a:cs typeface="Almarai Bold"/>
                  <a:sym typeface="Almarai Bold"/>
                </a:rPr>
                <a:t>6</a:t>
              </a:r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1254668" y="9233360"/>
            <a:ext cx="911914" cy="1199772"/>
            <a:chOff x="0" y="0"/>
            <a:chExt cx="812800" cy="1069371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812800" cy="1069371"/>
            </a:xfrm>
            <a:custGeom>
              <a:avLst/>
              <a:gdLst/>
              <a:ahLst/>
              <a:cxnLst/>
              <a:rect l="l" t="t" r="r" b="b"/>
              <a:pathLst>
                <a:path w="812800" h="1069371">
                  <a:moveTo>
                    <a:pt x="406400" y="0"/>
                  </a:moveTo>
                  <a:cubicBezTo>
                    <a:pt x="181951" y="0"/>
                    <a:pt x="0" y="239387"/>
                    <a:pt x="0" y="534685"/>
                  </a:cubicBezTo>
                  <a:cubicBezTo>
                    <a:pt x="0" y="829984"/>
                    <a:pt x="181951" y="1069371"/>
                    <a:pt x="406400" y="1069371"/>
                  </a:cubicBezTo>
                  <a:cubicBezTo>
                    <a:pt x="630849" y="1069371"/>
                    <a:pt x="812800" y="829984"/>
                    <a:pt x="812800" y="534685"/>
                  </a:cubicBezTo>
                  <a:cubicBezTo>
                    <a:pt x="812800" y="239387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A6A6A6"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id="41" name="TextBox 41"/>
            <p:cNvSpPr txBox="1"/>
            <p:nvPr/>
          </p:nvSpPr>
          <p:spPr>
            <a:xfrm>
              <a:off x="76200" y="24053"/>
              <a:ext cx="660400" cy="9450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5526"/>
                </a:lnSpc>
                <a:spcBef>
                  <a:spcPct val="0"/>
                </a:spcBef>
              </a:pPr>
              <a:r>
                <a:rPr lang="en-US" sz="4004" b="1" u="none" strike="noStrike">
                  <a:solidFill>
                    <a:srgbClr val="051D40"/>
                  </a:solidFill>
                  <a:latin typeface="Almarai Bold"/>
                  <a:ea typeface="Almarai Bold"/>
                  <a:cs typeface="Almarai Bold"/>
                  <a:sym typeface="Almarai Bold"/>
                </a:rPr>
                <a:t>7</a:t>
              </a:r>
            </a:p>
          </p:txBody>
        </p:sp>
      </p:grpSp>
      <p:sp>
        <p:nvSpPr>
          <p:cNvPr id="42" name="TextBox 42"/>
          <p:cNvSpPr txBox="1"/>
          <p:nvPr/>
        </p:nvSpPr>
        <p:spPr>
          <a:xfrm>
            <a:off x="2315620" y="9321208"/>
            <a:ext cx="6138901" cy="5554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16"/>
              </a:lnSpc>
              <a:spcBef>
                <a:spcPct val="0"/>
              </a:spcBef>
            </a:pPr>
            <a:r>
              <a:rPr lang="en-US" sz="3200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How is the  Services in company ?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1193928" y="947139"/>
            <a:ext cx="571222" cy="773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215"/>
              </a:lnSpc>
              <a:spcBef>
                <a:spcPct val="0"/>
              </a:spcBef>
            </a:pPr>
            <a:r>
              <a:rPr lang="en-US" sz="4503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1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234193" y="964838"/>
            <a:ext cx="4712279" cy="8229600"/>
            <a:chOff x="0" y="0"/>
            <a:chExt cx="3636017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636017" cy="6350000"/>
            </a:xfrm>
            <a:custGeom>
              <a:avLst/>
              <a:gdLst/>
              <a:ahLst/>
              <a:cxnLst/>
              <a:rect l="l" t="t" r="r" b="b"/>
              <a:pathLst>
                <a:path w="3636017" h="6350000">
                  <a:moveTo>
                    <a:pt x="1818009" y="6350000"/>
                  </a:moveTo>
                  <a:cubicBezTo>
                    <a:pt x="814468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814468" y="0"/>
                    <a:pt x="1818009" y="0"/>
                  </a:cubicBezTo>
                  <a:cubicBezTo>
                    <a:pt x="2821549" y="0"/>
                    <a:pt x="3636017" y="995680"/>
                    <a:pt x="3636017" y="2222500"/>
                  </a:cubicBezTo>
                  <a:lnTo>
                    <a:pt x="3636017" y="4127500"/>
                  </a:lnTo>
                  <a:cubicBezTo>
                    <a:pt x="3636017" y="5354320"/>
                    <a:pt x="2821549" y="6350000"/>
                    <a:pt x="1818009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57738" r="-257738"/>
              </a:stretch>
            </a:blipFill>
          </p:spPr>
        </p:sp>
      </p:grpSp>
      <p:sp>
        <p:nvSpPr>
          <p:cNvPr id="4" name="TextBox 4"/>
          <p:cNvSpPr txBox="1"/>
          <p:nvPr/>
        </p:nvSpPr>
        <p:spPr>
          <a:xfrm>
            <a:off x="1028700" y="4643831"/>
            <a:ext cx="4646929" cy="9898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602"/>
              </a:lnSpc>
              <a:spcBef>
                <a:spcPct val="0"/>
              </a:spcBef>
            </a:pPr>
            <a:r>
              <a:rPr lang="en-US" sz="6335" b="1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      KPIS</a:t>
            </a:r>
          </a:p>
        </p:txBody>
      </p:sp>
      <p:grpSp>
        <p:nvGrpSpPr>
          <p:cNvPr id="5" name="Group 5"/>
          <p:cNvGrpSpPr/>
          <p:nvPr/>
        </p:nvGrpSpPr>
        <p:grpSpPr>
          <a:xfrm rot="5400000">
            <a:off x="6922001" y="454037"/>
            <a:ext cx="1334733" cy="3982333"/>
            <a:chOff x="0" y="0"/>
            <a:chExt cx="812800" cy="242508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2425084"/>
            </a:xfrm>
            <a:custGeom>
              <a:avLst/>
              <a:gdLst/>
              <a:ahLst/>
              <a:cxnLst/>
              <a:rect l="l" t="t" r="r" b="b"/>
              <a:pathLst>
                <a:path w="812800" h="2425084">
                  <a:moveTo>
                    <a:pt x="406400" y="0"/>
                  </a:moveTo>
                  <a:cubicBezTo>
                    <a:pt x="181951" y="0"/>
                    <a:pt x="0" y="542874"/>
                    <a:pt x="0" y="1212542"/>
                  </a:cubicBezTo>
                  <a:cubicBezTo>
                    <a:pt x="0" y="1882210"/>
                    <a:pt x="181951" y="2425084"/>
                    <a:pt x="406400" y="2425084"/>
                  </a:cubicBezTo>
                  <a:cubicBezTo>
                    <a:pt x="630849" y="2425084"/>
                    <a:pt x="812800" y="1882210"/>
                    <a:pt x="812800" y="1212542"/>
                  </a:cubicBezTo>
                  <a:cubicBezTo>
                    <a:pt x="812800" y="542874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475747" r="-475747"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 rot="5400000">
            <a:off x="7335689" y="6090157"/>
            <a:ext cx="1334733" cy="4809707"/>
            <a:chOff x="0" y="0"/>
            <a:chExt cx="812800" cy="292892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2928923"/>
            </a:xfrm>
            <a:custGeom>
              <a:avLst/>
              <a:gdLst/>
              <a:ahLst/>
              <a:cxnLst/>
              <a:rect l="l" t="t" r="r" b="b"/>
              <a:pathLst>
                <a:path w="812800" h="2928923">
                  <a:moveTo>
                    <a:pt x="406400" y="0"/>
                  </a:moveTo>
                  <a:cubicBezTo>
                    <a:pt x="181951" y="0"/>
                    <a:pt x="0" y="655662"/>
                    <a:pt x="0" y="1464461"/>
                  </a:cubicBezTo>
                  <a:cubicBezTo>
                    <a:pt x="0" y="2273261"/>
                    <a:pt x="181951" y="2928923"/>
                    <a:pt x="406400" y="2928923"/>
                  </a:cubicBezTo>
                  <a:cubicBezTo>
                    <a:pt x="630849" y="2928923"/>
                    <a:pt x="812800" y="2273261"/>
                    <a:pt x="812800" y="1464461"/>
                  </a:cubicBezTo>
                  <a:cubicBezTo>
                    <a:pt x="812800" y="655662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584977" r="-584977"/>
              </a:stretch>
            </a:blipFill>
          </p:spPr>
        </p:sp>
      </p:grpSp>
      <p:grpSp>
        <p:nvGrpSpPr>
          <p:cNvPr id="9" name="Group 9"/>
          <p:cNvGrpSpPr/>
          <p:nvPr/>
        </p:nvGrpSpPr>
        <p:grpSpPr>
          <a:xfrm rot="5400000">
            <a:off x="7498272" y="7471857"/>
            <a:ext cx="1307154" cy="5107295"/>
            <a:chOff x="0" y="0"/>
            <a:chExt cx="796005" cy="311014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796005" cy="3110142"/>
            </a:xfrm>
            <a:custGeom>
              <a:avLst/>
              <a:gdLst/>
              <a:ahLst/>
              <a:cxnLst/>
              <a:rect l="l" t="t" r="r" b="b"/>
              <a:pathLst>
                <a:path w="796005" h="3110142">
                  <a:moveTo>
                    <a:pt x="398003" y="0"/>
                  </a:moveTo>
                  <a:cubicBezTo>
                    <a:pt x="178192" y="0"/>
                    <a:pt x="0" y="696229"/>
                    <a:pt x="0" y="1555071"/>
                  </a:cubicBezTo>
                  <a:cubicBezTo>
                    <a:pt x="0" y="2413913"/>
                    <a:pt x="178192" y="3110142"/>
                    <a:pt x="398003" y="3110142"/>
                  </a:cubicBezTo>
                  <a:cubicBezTo>
                    <a:pt x="617814" y="3110142"/>
                    <a:pt x="796005" y="2413913"/>
                    <a:pt x="796005" y="1555071"/>
                  </a:cubicBezTo>
                  <a:cubicBezTo>
                    <a:pt x="796005" y="696229"/>
                    <a:pt x="617814" y="0"/>
                    <a:pt x="398003" y="0"/>
                  </a:cubicBezTo>
                  <a:close/>
                </a:path>
              </a:pathLst>
            </a:custGeom>
            <a:blipFill>
              <a:blip r:embed="rId2"/>
              <a:stretch>
                <a:fillRect l="-638491" r="-638491"/>
              </a:stretch>
            </a:blipFill>
          </p:spPr>
        </p:sp>
      </p:grpSp>
      <p:grpSp>
        <p:nvGrpSpPr>
          <p:cNvPr id="11" name="Group 11"/>
          <p:cNvGrpSpPr/>
          <p:nvPr/>
        </p:nvGrpSpPr>
        <p:grpSpPr>
          <a:xfrm rot="5400000">
            <a:off x="6922001" y="1789907"/>
            <a:ext cx="1334733" cy="3982333"/>
            <a:chOff x="0" y="0"/>
            <a:chExt cx="812800" cy="2425084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2425084"/>
            </a:xfrm>
            <a:custGeom>
              <a:avLst/>
              <a:gdLst/>
              <a:ahLst/>
              <a:cxnLst/>
              <a:rect l="l" t="t" r="r" b="b"/>
              <a:pathLst>
                <a:path w="812800" h="2425084">
                  <a:moveTo>
                    <a:pt x="406400" y="0"/>
                  </a:moveTo>
                  <a:cubicBezTo>
                    <a:pt x="181951" y="0"/>
                    <a:pt x="0" y="542874"/>
                    <a:pt x="0" y="1212542"/>
                  </a:cubicBezTo>
                  <a:cubicBezTo>
                    <a:pt x="0" y="1882210"/>
                    <a:pt x="181951" y="2425084"/>
                    <a:pt x="406400" y="2425084"/>
                  </a:cubicBezTo>
                  <a:cubicBezTo>
                    <a:pt x="630849" y="2425084"/>
                    <a:pt x="812800" y="1882210"/>
                    <a:pt x="812800" y="1212542"/>
                  </a:cubicBezTo>
                  <a:cubicBezTo>
                    <a:pt x="812800" y="542874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475747" r="-475747"/>
              </a:stretch>
            </a:blipFill>
          </p:spPr>
        </p:sp>
      </p:grpSp>
      <p:grpSp>
        <p:nvGrpSpPr>
          <p:cNvPr id="13" name="Group 13"/>
          <p:cNvGrpSpPr/>
          <p:nvPr/>
        </p:nvGrpSpPr>
        <p:grpSpPr>
          <a:xfrm rot="5400000">
            <a:off x="13476287" y="-2154312"/>
            <a:ext cx="1334733" cy="6200445"/>
            <a:chOff x="0" y="0"/>
            <a:chExt cx="812800" cy="3775827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3775827"/>
            </a:xfrm>
            <a:custGeom>
              <a:avLst/>
              <a:gdLst/>
              <a:ahLst/>
              <a:cxnLst/>
              <a:rect l="l" t="t" r="r" b="b"/>
              <a:pathLst>
                <a:path w="812800" h="3775827">
                  <a:moveTo>
                    <a:pt x="406400" y="0"/>
                  </a:moveTo>
                  <a:cubicBezTo>
                    <a:pt x="181951" y="0"/>
                    <a:pt x="0" y="845248"/>
                    <a:pt x="0" y="1887914"/>
                  </a:cubicBezTo>
                  <a:cubicBezTo>
                    <a:pt x="0" y="2930579"/>
                    <a:pt x="181951" y="3775827"/>
                    <a:pt x="406400" y="3775827"/>
                  </a:cubicBezTo>
                  <a:cubicBezTo>
                    <a:pt x="630849" y="3775827"/>
                    <a:pt x="812800" y="2930579"/>
                    <a:pt x="812800" y="1887914"/>
                  </a:cubicBezTo>
                  <a:cubicBezTo>
                    <a:pt x="812800" y="845248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768582" r="-768582"/>
              </a:stretch>
            </a:blipFill>
          </p:spPr>
        </p:sp>
      </p:grpSp>
      <p:grpSp>
        <p:nvGrpSpPr>
          <p:cNvPr id="15" name="Group 15"/>
          <p:cNvGrpSpPr/>
          <p:nvPr/>
        </p:nvGrpSpPr>
        <p:grpSpPr>
          <a:xfrm rot="5400000">
            <a:off x="13125027" y="-294354"/>
            <a:ext cx="1334733" cy="5315575"/>
            <a:chOff x="0" y="0"/>
            <a:chExt cx="812800" cy="3236976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3236976"/>
            </a:xfrm>
            <a:custGeom>
              <a:avLst/>
              <a:gdLst/>
              <a:ahLst/>
              <a:cxnLst/>
              <a:rect l="l" t="t" r="r" b="b"/>
              <a:pathLst>
                <a:path w="812800" h="3236976">
                  <a:moveTo>
                    <a:pt x="406400" y="0"/>
                  </a:moveTo>
                  <a:cubicBezTo>
                    <a:pt x="181951" y="0"/>
                    <a:pt x="0" y="724622"/>
                    <a:pt x="0" y="1618488"/>
                  </a:cubicBezTo>
                  <a:cubicBezTo>
                    <a:pt x="0" y="2512354"/>
                    <a:pt x="181951" y="3236976"/>
                    <a:pt x="406400" y="3236976"/>
                  </a:cubicBezTo>
                  <a:cubicBezTo>
                    <a:pt x="630849" y="3236976"/>
                    <a:pt x="812800" y="2512354"/>
                    <a:pt x="812800" y="1618488"/>
                  </a:cubicBezTo>
                  <a:cubicBezTo>
                    <a:pt x="812800" y="724622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651762" r="-651762"/>
              </a:stretch>
            </a:blipFill>
          </p:spPr>
        </p:sp>
      </p:grpSp>
      <p:sp>
        <p:nvSpPr>
          <p:cNvPr id="17" name="TextBox 17"/>
          <p:cNvSpPr txBox="1"/>
          <p:nvPr/>
        </p:nvSpPr>
        <p:spPr>
          <a:xfrm>
            <a:off x="6265568" y="8078042"/>
            <a:ext cx="4439928" cy="972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73"/>
              </a:lnSpc>
            </a:pPr>
            <a:r>
              <a:rPr lang="en-US" sz="2879" b="1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Revenue by combany</a:t>
            </a:r>
          </a:p>
          <a:p>
            <a:pPr algn="ctr">
              <a:lnSpc>
                <a:spcPts val="3973"/>
              </a:lnSpc>
            </a:pPr>
            <a:endParaRPr lang="en-US" sz="2879" b="1">
              <a:solidFill>
                <a:srgbClr val="FFFFFF"/>
              </a:solidFill>
              <a:latin typeface="Almarai Bold"/>
              <a:ea typeface="Almarai Bold"/>
              <a:cs typeface="Almarai Bold"/>
              <a:sym typeface="Almarai Bold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6272631" y="9581478"/>
            <a:ext cx="4861976" cy="10020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08"/>
              </a:lnSpc>
            </a:pPr>
            <a:r>
              <a:rPr lang="en-US" sz="2832" b="1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Revenue by Brand Name</a:t>
            </a:r>
          </a:p>
          <a:p>
            <a:pPr algn="ctr">
              <a:lnSpc>
                <a:spcPts val="3908"/>
              </a:lnSpc>
            </a:pPr>
            <a:endParaRPr lang="en-US" sz="2832" b="1">
              <a:solidFill>
                <a:srgbClr val="FFFFFF"/>
              </a:solidFill>
              <a:latin typeface="Almarai Bold"/>
              <a:ea typeface="Almarai Bold"/>
              <a:cs typeface="Almarai Bold"/>
              <a:sym typeface="Almarai Bold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1801973" y="1956644"/>
            <a:ext cx="4648209" cy="9199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95"/>
              </a:lnSpc>
            </a:pPr>
            <a:r>
              <a:rPr lang="en-US" sz="2823" b="1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Top 5 country by order</a:t>
            </a:r>
          </a:p>
          <a:p>
            <a:pPr algn="ctr">
              <a:lnSpc>
                <a:spcPts val="3481"/>
              </a:lnSpc>
            </a:pPr>
            <a:endParaRPr lang="en-US" sz="2823" b="1">
              <a:solidFill>
                <a:srgbClr val="FFFFFF"/>
              </a:solidFill>
              <a:latin typeface="Almarai Bold"/>
              <a:ea typeface="Almarai Bold"/>
              <a:cs typeface="Almarai Bold"/>
              <a:sym typeface="Almarai Bold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1801973" y="3533689"/>
            <a:ext cx="5780296" cy="9147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88"/>
              </a:lnSpc>
            </a:pPr>
            <a:r>
              <a:rPr lang="en-US" sz="2672" b="1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Top 5 company  that ordered me</a:t>
            </a:r>
          </a:p>
          <a:p>
            <a:pPr algn="ctr">
              <a:lnSpc>
                <a:spcPts val="3688"/>
              </a:lnSpc>
            </a:pPr>
            <a:endParaRPr lang="en-US" sz="2672" b="1">
              <a:solidFill>
                <a:srgbClr val="FFFFFF"/>
              </a:solidFill>
              <a:latin typeface="Almarai Bold"/>
              <a:ea typeface="Almarai Bold"/>
              <a:cs typeface="Almarai Bold"/>
              <a:sym typeface="Almarai Bold"/>
            </a:endParaRPr>
          </a:p>
        </p:txBody>
      </p:sp>
      <p:grpSp>
        <p:nvGrpSpPr>
          <p:cNvPr id="21" name="Group 21"/>
          <p:cNvGrpSpPr/>
          <p:nvPr/>
        </p:nvGrpSpPr>
        <p:grpSpPr>
          <a:xfrm rot="5400000">
            <a:off x="7056661" y="-1019699"/>
            <a:ext cx="1334733" cy="4096797"/>
            <a:chOff x="0" y="0"/>
            <a:chExt cx="812800" cy="2494788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2494788"/>
            </a:xfrm>
            <a:custGeom>
              <a:avLst/>
              <a:gdLst/>
              <a:ahLst/>
              <a:cxnLst/>
              <a:rect l="l" t="t" r="r" b="b"/>
              <a:pathLst>
                <a:path w="812800" h="2494788">
                  <a:moveTo>
                    <a:pt x="406400" y="0"/>
                  </a:moveTo>
                  <a:cubicBezTo>
                    <a:pt x="181951" y="0"/>
                    <a:pt x="0" y="558477"/>
                    <a:pt x="0" y="1247394"/>
                  </a:cubicBezTo>
                  <a:cubicBezTo>
                    <a:pt x="0" y="1936311"/>
                    <a:pt x="181951" y="2494788"/>
                    <a:pt x="406400" y="2494788"/>
                  </a:cubicBezTo>
                  <a:cubicBezTo>
                    <a:pt x="630849" y="2494788"/>
                    <a:pt x="812800" y="1936311"/>
                    <a:pt x="812800" y="1247394"/>
                  </a:cubicBezTo>
                  <a:cubicBezTo>
                    <a:pt x="812800" y="558477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490859" r="-490859"/>
              </a:stretch>
            </a:blipFill>
          </p:spPr>
        </p:sp>
      </p:grpSp>
      <p:grpSp>
        <p:nvGrpSpPr>
          <p:cNvPr id="23" name="Group 23"/>
          <p:cNvGrpSpPr/>
          <p:nvPr/>
        </p:nvGrpSpPr>
        <p:grpSpPr>
          <a:xfrm rot="5400000">
            <a:off x="7159837" y="3113515"/>
            <a:ext cx="1334733" cy="4458004"/>
            <a:chOff x="0" y="0"/>
            <a:chExt cx="812800" cy="2714749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2714749"/>
            </a:xfrm>
            <a:custGeom>
              <a:avLst/>
              <a:gdLst/>
              <a:ahLst/>
              <a:cxnLst/>
              <a:rect l="l" t="t" r="r" b="b"/>
              <a:pathLst>
                <a:path w="812800" h="2714749">
                  <a:moveTo>
                    <a:pt x="406400" y="0"/>
                  </a:moveTo>
                  <a:cubicBezTo>
                    <a:pt x="181951" y="0"/>
                    <a:pt x="0" y="607717"/>
                    <a:pt x="0" y="1357375"/>
                  </a:cubicBezTo>
                  <a:cubicBezTo>
                    <a:pt x="0" y="2107032"/>
                    <a:pt x="181951" y="2714749"/>
                    <a:pt x="406400" y="2714749"/>
                  </a:cubicBezTo>
                  <a:cubicBezTo>
                    <a:pt x="630849" y="2714749"/>
                    <a:pt x="812800" y="2107032"/>
                    <a:pt x="812800" y="1357375"/>
                  </a:cubicBezTo>
                  <a:cubicBezTo>
                    <a:pt x="812800" y="607717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538545" r="-538545"/>
              </a:stretch>
            </a:blipFill>
          </p:spPr>
        </p:sp>
      </p:grpSp>
      <p:grpSp>
        <p:nvGrpSpPr>
          <p:cNvPr id="25" name="Group 25"/>
          <p:cNvGrpSpPr/>
          <p:nvPr/>
        </p:nvGrpSpPr>
        <p:grpSpPr>
          <a:xfrm rot="5400000">
            <a:off x="7159837" y="4676848"/>
            <a:ext cx="1334733" cy="4458004"/>
            <a:chOff x="0" y="0"/>
            <a:chExt cx="812800" cy="2714749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12800" cy="2714749"/>
            </a:xfrm>
            <a:custGeom>
              <a:avLst/>
              <a:gdLst/>
              <a:ahLst/>
              <a:cxnLst/>
              <a:rect l="l" t="t" r="r" b="b"/>
              <a:pathLst>
                <a:path w="812800" h="2714749">
                  <a:moveTo>
                    <a:pt x="406400" y="0"/>
                  </a:moveTo>
                  <a:cubicBezTo>
                    <a:pt x="181951" y="0"/>
                    <a:pt x="0" y="607717"/>
                    <a:pt x="0" y="1357375"/>
                  </a:cubicBezTo>
                  <a:cubicBezTo>
                    <a:pt x="0" y="2107032"/>
                    <a:pt x="181951" y="2714749"/>
                    <a:pt x="406400" y="2714749"/>
                  </a:cubicBezTo>
                  <a:cubicBezTo>
                    <a:pt x="630849" y="2714749"/>
                    <a:pt x="812800" y="2107032"/>
                    <a:pt x="812800" y="1357375"/>
                  </a:cubicBezTo>
                  <a:cubicBezTo>
                    <a:pt x="812800" y="607717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538545" r="-538545"/>
              </a:stretch>
            </a:blipFill>
          </p:spPr>
        </p:sp>
      </p:grpSp>
      <p:sp>
        <p:nvSpPr>
          <p:cNvPr id="27" name="TextBox 27"/>
          <p:cNvSpPr txBox="1"/>
          <p:nvPr/>
        </p:nvSpPr>
        <p:spPr>
          <a:xfrm>
            <a:off x="6467004" y="6581384"/>
            <a:ext cx="3589201" cy="4783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95"/>
              </a:lnSpc>
            </a:pPr>
            <a:r>
              <a:rPr lang="en-US" sz="2823" b="1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NO.type mrdicine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2144696" y="747338"/>
            <a:ext cx="4535442" cy="9199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95"/>
              </a:lnSpc>
            </a:pPr>
            <a:r>
              <a:rPr lang="en-US" sz="2823" b="1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Top 5 medicine by revenue </a:t>
            </a:r>
          </a:p>
          <a:p>
            <a:pPr algn="ctr">
              <a:lnSpc>
                <a:spcPts val="3481"/>
              </a:lnSpc>
            </a:pPr>
            <a:endParaRPr lang="en-US" sz="2823" b="1">
              <a:solidFill>
                <a:srgbClr val="FFFFFF"/>
              </a:solidFill>
              <a:latin typeface="Almarai Bold"/>
              <a:ea typeface="Almarai Bold"/>
              <a:cs typeface="Almarai Bold"/>
              <a:sym typeface="Almarai Bold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6701433" y="756863"/>
            <a:ext cx="2524274" cy="4960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79"/>
              </a:lnSpc>
              <a:spcBef>
                <a:spcPct val="0"/>
              </a:spcBef>
            </a:pPr>
            <a:r>
              <a:rPr lang="en-US" sz="2883" b="1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Total Revenue 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6742286" y="2173366"/>
            <a:ext cx="2442567" cy="4960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79"/>
              </a:lnSpc>
              <a:spcBef>
                <a:spcPct val="0"/>
              </a:spcBef>
            </a:pPr>
            <a:r>
              <a:rPr lang="en-US" sz="2883" b="1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Total Quantity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6932935" y="4951859"/>
            <a:ext cx="2839492" cy="4960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979"/>
              </a:lnSpc>
              <a:spcBef>
                <a:spcPct val="0"/>
              </a:spcBef>
            </a:pPr>
            <a:r>
              <a:rPr lang="en-US" sz="2883" b="1" u="none" strike="noStrike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#External Agent 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6272631" y="3550720"/>
            <a:ext cx="3783575" cy="4960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979"/>
              </a:lnSpc>
              <a:spcBef>
                <a:spcPct val="0"/>
              </a:spcBef>
            </a:pPr>
            <a:r>
              <a:rPr lang="en-US" sz="2883" b="1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Total </a:t>
            </a:r>
            <a:r>
              <a:rPr lang="en-US" sz="2883" b="1" u="none" strike="noStrike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medicine  </a:t>
            </a:r>
          </a:p>
        </p:txBody>
      </p:sp>
      <p:grpSp>
        <p:nvGrpSpPr>
          <p:cNvPr id="33" name="Group 33"/>
          <p:cNvGrpSpPr/>
          <p:nvPr/>
        </p:nvGrpSpPr>
        <p:grpSpPr>
          <a:xfrm rot="5400000">
            <a:off x="13691071" y="598725"/>
            <a:ext cx="1334733" cy="6447663"/>
            <a:chOff x="0" y="0"/>
            <a:chExt cx="812800" cy="3926373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812800" cy="3926373"/>
            </a:xfrm>
            <a:custGeom>
              <a:avLst/>
              <a:gdLst/>
              <a:ahLst/>
              <a:cxnLst/>
              <a:rect l="l" t="t" r="r" b="b"/>
              <a:pathLst>
                <a:path w="812800" h="3926373">
                  <a:moveTo>
                    <a:pt x="406400" y="0"/>
                  </a:moveTo>
                  <a:cubicBezTo>
                    <a:pt x="181951" y="0"/>
                    <a:pt x="0" y="878949"/>
                    <a:pt x="0" y="1963187"/>
                  </a:cubicBezTo>
                  <a:cubicBezTo>
                    <a:pt x="0" y="3047425"/>
                    <a:pt x="181951" y="3926373"/>
                    <a:pt x="406400" y="3926373"/>
                  </a:cubicBezTo>
                  <a:cubicBezTo>
                    <a:pt x="630849" y="3926373"/>
                    <a:pt x="812800" y="3047425"/>
                    <a:pt x="812800" y="1963187"/>
                  </a:cubicBezTo>
                  <a:cubicBezTo>
                    <a:pt x="812800" y="878949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801220" r="-801220"/>
              </a:stretch>
            </a:blipFill>
          </p:spPr>
        </p:sp>
      </p:grpSp>
      <p:grpSp>
        <p:nvGrpSpPr>
          <p:cNvPr id="35" name="Group 35"/>
          <p:cNvGrpSpPr/>
          <p:nvPr/>
        </p:nvGrpSpPr>
        <p:grpSpPr>
          <a:xfrm rot="5400000">
            <a:off x="13929484" y="1819436"/>
            <a:ext cx="1334733" cy="6924489"/>
            <a:chOff x="0" y="0"/>
            <a:chExt cx="812800" cy="4216742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812800" cy="4216742"/>
            </a:xfrm>
            <a:custGeom>
              <a:avLst/>
              <a:gdLst/>
              <a:ahLst/>
              <a:cxnLst/>
              <a:rect l="l" t="t" r="r" b="b"/>
              <a:pathLst>
                <a:path w="812800" h="4216742">
                  <a:moveTo>
                    <a:pt x="406400" y="0"/>
                  </a:moveTo>
                  <a:cubicBezTo>
                    <a:pt x="181951" y="0"/>
                    <a:pt x="0" y="943950"/>
                    <a:pt x="0" y="2108371"/>
                  </a:cubicBezTo>
                  <a:cubicBezTo>
                    <a:pt x="0" y="3272792"/>
                    <a:pt x="181951" y="4216742"/>
                    <a:pt x="406400" y="4216742"/>
                  </a:cubicBezTo>
                  <a:cubicBezTo>
                    <a:pt x="630849" y="4216742"/>
                    <a:pt x="812800" y="3272792"/>
                    <a:pt x="812800" y="2108371"/>
                  </a:cubicBezTo>
                  <a:cubicBezTo>
                    <a:pt x="812800" y="943950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864170" r="-864170"/>
              </a:stretch>
            </a:blipFill>
          </p:spPr>
        </p:sp>
      </p:grpSp>
      <p:grpSp>
        <p:nvGrpSpPr>
          <p:cNvPr id="37" name="Group 37"/>
          <p:cNvGrpSpPr/>
          <p:nvPr/>
        </p:nvGrpSpPr>
        <p:grpSpPr>
          <a:xfrm rot="5400000">
            <a:off x="13521875" y="3686169"/>
            <a:ext cx="1334733" cy="6109270"/>
            <a:chOff x="0" y="0"/>
            <a:chExt cx="812800" cy="3720305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812800" cy="3720305"/>
            </a:xfrm>
            <a:custGeom>
              <a:avLst/>
              <a:gdLst/>
              <a:ahLst/>
              <a:cxnLst/>
              <a:rect l="l" t="t" r="r" b="b"/>
              <a:pathLst>
                <a:path w="812800" h="3720305">
                  <a:moveTo>
                    <a:pt x="406400" y="0"/>
                  </a:moveTo>
                  <a:cubicBezTo>
                    <a:pt x="181951" y="0"/>
                    <a:pt x="0" y="832819"/>
                    <a:pt x="0" y="1860153"/>
                  </a:cubicBezTo>
                  <a:cubicBezTo>
                    <a:pt x="0" y="2887487"/>
                    <a:pt x="181951" y="3720305"/>
                    <a:pt x="406400" y="3720305"/>
                  </a:cubicBezTo>
                  <a:cubicBezTo>
                    <a:pt x="630849" y="3720305"/>
                    <a:pt x="812800" y="2887487"/>
                    <a:pt x="812800" y="1860153"/>
                  </a:cubicBezTo>
                  <a:cubicBezTo>
                    <a:pt x="812800" y="832819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756545" r="-756545"/>
              </a:stretch>
            </a:blipFill>
          </p:spPr>
        </p:sp>
      </p:grpSp>
      <p:grpSp>
        <p:nvGrpSpPr>
          <p:cNvPr id="39" name="Group 39"/>
          <p:cNvGrpSpPr/>
          <p:nvPr/>
        </p:nvGrpSpPr>
        <p:grpSpPr>
          <a:xfrm rot="5400000">
            <a:off x="13409887" y="5257280"/>
            <a:ext cx="1334733" cy="5885295"/>
            <a:chOff x="0" y="0"/>
            <a:chExt cx="812800" cy="3583913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812800" cy="3583913"/>
            </a:xfrm>
            <a:custGeom>
              <a:avLst/>
              <a:gdLst/>
              <a:ahLst/>
              <a:cxnLst/>
              <a:rect l="l" t="t" r="r" b="b"/>
              <a:pathLst>
                <a:path w="812800" h="3583913">
                  <a:moveTo>
                    <a:pt x="406400" y="0"/>
                  </a:moveTo>
                  <a:cubicBezTo>
                    <a:pt x="181951" y="0"/>
                    <a:pt x="0" y="802286"/>
                    <a:pt x="0" y="1791957"/>
                  </a:cubicBezTo>
                  <a:cubicBezTo>
                    <a:pt x="0" y="2781627"/>
                    <a:pt x="181951" y="3583913"/>
                    <a:pt x="406400" y="3583913"/>
                  </a:cubicBezTo>
                  <a:cubicBezTo>
                    <a:pt x="630849" y="3583913"/>
                    <a:pt x="812800" y="2781627"/>
                    <a:pt x="812800" y="1791957"/>
                  </a:cubicBezTo>
                  <a:cubicBezTo>
                    <a:pt x="812800" y="802286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726976" r="-726976"/>
              </a:stretch>
            </a:blipFill>
          </p:spPr>
        </p:sp>
      </p:grpSp>
      <p:grpSp>
        <p:nvGrpSpPr>
          <p:cNvPr id="41" name="Group 41"/>
          <p:cNvGrpSpPr/>
          <p:nvPr/>
        </p:nvGrpSpPr>
        <p:grpSpPr>
          <a:xfrm rot="5400000">
            <a:off x="13929484" y="6196806"/>
            <a:ext cx="1334733" cy="6924489"/>
            <a:chOff x="0" y="0"/>
            <a:chExt cx="812800" cy="4216742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812800" cy="4216742"/>
            </a:xfrm>
            <a:custGeom>
              <a:avLst/>
              <a:gdLst/>
              <a:ahLst/>
              <a:cxnLst/>
              <a:rect l="l" t="t" r="r" b="b"/>
              <a:pathLst>
                <a:path w="812800" h="4216742">
                  <a:moveTo>
                    <a:pt x="406400" y="0"/>
                  </a:moveTo>
                  <a:cubicBezTo>
                    <a:pt x="181951" y="0"/>
                    <a:pt x="0" y="943950"/>
                    <a:pt x="0" y="2108371"/>
                  </a:cubicBezTo>
                  <a:cubicBezTo>
                    <a:pt x="0" y="3272792"/>
                    <a:pt x="181951" y="4216742"/>
                    <a:pt x="406400" y="4216742"/>
                  </a:cubicBezTo>
                  <a:cubicBezTo>
                    <a:pt x="630849" y="4216742"/>
                    <a:pt x="812800" y="3272792"/>
                    <a:pt x="812800" y="2108371"/>
                  </a:cubicBezTo>
                  <a:cubicBezTo>
                    <a:pt x="812800" y="943950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864170" r="-864170"/>
              </a:stretch>
            </a:blipFill>
          </p:spPr>
        </p:sp>
      </p:grpSp>
      <p:sp>
        <p:nvSpPr>
          <p:cNvPr id="43" name="TextBox 43"/>
          <p:cNvSpPr txBox="1"/>
          <p:nvPr/>
        </p:nvSpPr>
        <p:spPr>
          <a:xfrm>
            <a:off x="11763151" y="4942334"/>
            <a:ext cx="6295944" cy="9199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95"/>
              </a:lnSpc>
            </a:pPr>
            <a:r>
              <a:rPr lang="en-US" sz="2823" b="1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Medicines have external commission</a:t>
            </a:r>
          </a:p>
          <a:p>
            <a:pPr algn="ctr">
              <a:lnSpc>
                <a:spcPts val="3481"/>
              </a:lnSpc>
            </a:pPr>
            <a:endParaRPr lang="en-US" sz="2823" b="1">
              <a:solidFill>
                <a:srgbClr val="FFFFFF"/>
              </a:solidFill>
              <a:latin typeface="Almarai Bold"/>
              <a:ea typeface="Almarai Bold"/>
              <a:cs typeface="Almarai Bold"/>
              <a:sym typeface="Almarai Bold"/>
            </a:endParaRPr>
          </a:p>
        </p:txBody>
      </p:sp>
      <p:sp>
        <p:nvSpPr>
          <p:cNvPr id="44" name="TextBox 44"/>
          <p:cNvSpPr txBox="1"/>
          <p:nvPr/>
        </p:nvSpPr>
        <p:spPr>
          <a:xfrm>
            <a:off x="11622523" y="6488203"/>
            <a:ext cx="6577202" cy="9199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95"/>
              </a:lnSpc>
            </a:pPr>
            <a:r>
              <a:rPr lang="en-US" sz="2823" b="1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#Company that have a External Agent</a:t>
            </a:r>
          </a:p>
          <a:p>
            <a:pPr algn="ctr">
              <a:lnSpc>
                <a:spcPts val="3481"/>
              </a:lnSpc>
            </a:pPr>
            <a:endParaRPr lang="en-US" sz="2823" b="1">
              <a:solidFill>
                <a:srgbClr val="FFFFFF"/>
              </a:solidFill>
              <a:latin typeface="Almarai Bold"/>
              <a:ea typeface="Almarai Bold"/>
              <a:cs typeface="Almarai Bold"/>
              <a:sym typeface="Almarai Bold"/>
            </a:endParaRPr>
          </a:p>
        </p:txBody>
      </p:sp>
      <p:sp>
        <p:nvSpPr>
          <p:cNvPr id="45" name="TextBox 45"/>
          <p:cNvSpPr txBox="1"/>
          <p:nvPr/>
        </p:nvSpPr>
        <p:spPr>
          <a:xfrm>
            <a:off x="11622523" y="7855845"/>
            <a:ext cx="6577202" cy="9199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95"/>
              </a:lnSpc>
            </a:pPr>
            <a:r>
              <a:rPr lang="en-US" sz="2823" b="1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No.of order and revenue  by Quarter</a:t>
            </a:r>
          </a:p>
          <a:p>
            <a:pPr algn="ctr">
              <a:lnSpc>
                <a:spcPts val="3481"/>
              </a:lnSpc>
            </a:pPr>
            <a:endParaRPr lang="en-US" sz="2823" b="1">
              <a:solidFill>
                <a:srgbClr val="FFFFFF"/>
              </a:solidFill>
              <a:latin typeface="Almarai Bold"/>
              <a:ea typeface="Almarai Bold"/>
              <a:cs typeface="Almarai Bold"/>
              <a:sym typeface="Almarai Bold"/>
            </a:endParaRPr>
          </a:p>
        </p:txBody>
      </p:sp>
      <p:sp>
        <p:nvSpPr>
          <p:cNvPr id="46" name="TextBox 46"/>
          <p:cNvSpPr txBox="1"/>
          <p:nvPr/>
        </p:nvSpPr>
        <p:spPr>
          <a:xfrm>
            <a:off x="10705496" y="9498112"/>
            <a:ext cx="6538380" cy="1397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72"/>
              </a:lnSpc>
            </a:pPr>
            <a:r>
              <a:rPr lang="en-US" sz="2806" b="1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QTD Total sales</a:t>
            </a:r>
          </a:p>
          <a:p>
            <a:pPr algn="ctr">
              <a:lnSpc>
                <a:spcPts val="3872"/>
              </a:lnSpc>
            </a:pPr>
            <a:endParaRPr lang="en-US" sz="2806" b="1">
              <a:solidFill>
                <a:srgbClr val="FFFFFF"/>
              </a:solidFill>
              <a:latin typeface="Almarai Bold"/>
              <a:ea typeface="Almarai Bold"/>
              <a:cs typeface="Almarai Bold"/>
              <a:sym typeface="Almarai Bold"/>
            </a:endParaRPr>
          </a:p>
          <a:p>
            <a:pPr algn="ctr">
              <a:lnSpc>
                <a:spcPts val="3461"/>
              </a:lnSpc>
            </a:pPr>
            <a:endParaRPr lang="en-US" sz="2806" b="1">
              <a:solidFill>
                <a:srgbClr val="FFFFFF"/>
              </a:solidFill>
              <a:latin typeface="Almarai Bold"/>
              <a:ea typeface="Almarai Bold"/>
              <a:cs typeface="Almarai Bold"/>
              <a:sym typeface="Almarai Bol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91592" y="1717521"/>
            <a:ext cx="6376662" cy="6376662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26211" r="-126211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682767" y="1195545"/>
            <a:ext cx="7594311" cy="7594311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26211" r="-126211"/>
              </a:stretch>
            </a:blipFill>
          </p:spPr>
        </p:sp>
      </p:grpSp>
      <p:sp>
        <p:nvSpPr>
          <p:cNvPr id="6" name="Freeform 6"/>
          <p:cNvSpPr/>
          <p:nvPr/>
        </p:nvSpPr>
        <p:spPr>
          <a:xfrm>
            <a:off x="8296387" y="582022"/>
            <a:ext cx="733166" cy="714504"/>
          </a:xfrm>
          <a:custGeom>
            <a:avLst/>
            <a:gdLst/>
            <a:ahLst/>
            <a:cxnLst/>
            <a:rect l="l" t="t" r="r" b="b"/>
            <a:pathLst>
              <a:path w="733166" h="714504">
                <a:moveTo>
                  <a:pt x="0" y="0"/>
                </a:moveTo>
                <a:lnTo>
                  <a:pt x="733166" y="0"/>
                </a:lnTo>
                <a:lnTo>
                  <a:pt x="733166" y="714504"/>
                </a:lnTo>
                <a:lnTo>
                  <a:pt x="0" y="71450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9422383" y="4890380"/>
            <a:ext cx="585607" cy="669613"/>
          </a:xfrm>
          <a:custGeom>
            <a:avLst/>
            <a:gdLst/>
            <a:ahLst/>
            <a:cxnLst/>
            <a:rect l="l" t="t" r="r" b="b"/>
            <a:pathLst>
              <a:path w="585607" h="669613">
                <a:moveTo>
                  <a:pt x="0" y="0"/>
                </a:moveTo>
                <a:lnTo>
                  <a:pt x="585607" y="0"/>
                </a:lnTo>
                <a:lnTo>
                  <a:pt x="585607" y="669613"/>
                </a:lnTo>
                <a:lnTo>
                  <a:pt x="0" y="66961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9441735" y="6831540"/>
            <a:ext cx="566255" cy="720926"/>
          </a:xfrm>
          <a:custGeom>
            <a:avLst/>
            <a:gdLst/>
            <a:ahLst/>
            <a:cxnLst/>
            <a:rect l="l" t="t" r="r" b="b"/>
            <a:pathLst>
              <a:path w="566255" h="720926">
                <a:moveTo>
                  <a:pt x="0" y="0"/>
                </a:moveTo>
                <a:lnTo>
                  <a:pt x="566255" y="0"/>
                </a:lnTo>
                <a:lnTo>
                  <a:pt x="566255" y="720926"/>
                </a:lnTo>
                <a:lnTo>
                  <a:pt x="0" y="72092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17259300" y="2623410"/>
            <a:ext cx="1028700" cy="7778848"/>
            <a:chOff x="0" y="0"/>
            <a:chExt cx="794666" cy="600912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794666" cy="6009124"/>
            </a:xfrm>
            <a:custGeom>
              <a:avLst/>
              <a:gdLst/>
              <a:ahLst/>
              <a:cxnLst/>
              <a:rect l="l" t="t" r="r" b="b"/>
              <a:pathLst>
                <a:path w="794666" h="6009124">
                  <a:moveTo>
                    <a:pt x="397333" y="6009124"/>
                  </a:moveTo>
                  <a:cubicBezTo>
                    <a:pt x="178005" y="6009124"/>
                    <a:pt x="0" y="5066893"/>
                    <a:pt x="0" y="3905930"/>
                  </a:cubicBezTo>
                  <a:lnTo>
                    <a:pt x="0" y="2103193"/>
                  </a:lnTo>
                  <a:cubicBezTo>
                    <a:pt x="0" y="942231"/>
                    <a:pt x="178005" y="0"/>
                    <a:pt x="397333" y="0"/>
                  </a:cubicBezTo>
                  <a:cubicBezTo>
                    <a:pt x="616661" y="0"/>
                    <a:pt x="794666" y="942231"/>
                    <a:pt x="794666" y="2103193"/>
                  </a:cubicBezTo>
                  <a:lnTo>
                    <a:pt x="794666" y="3905930"/>
                  </a:lnTo>
                  <a:cubicBezTo>
                    <a:pt x="794666" y="5066893"/>
                    <a:pt x="616661" y="6009124"/>
                    <a:pt x="397333" y="6009124"/>
                  </a:cubicBezTo>
                  <a:close/>
                </a:path>
              </a:pathLst>
            </a:custGeom>
            <a:blipFill>
              <a:blip r:embed="rId2"/>
              <a:stretch>
                <a:fillRect l="-1282479" r="-1282479"/>
              </a:stretch>
            </a:blipFill>
          </p:spPr>
        </p:sp>
      </p:grpSp>
      <p:grpSp>
        <p:nvGrpSpPr>
          <p:cNvPr id="11" name="Group 11"/>
          <p:cNvGrpSpPr/>
          <p:nvPr/>
        </p:nvGrpSpPr>
        <p:grpSpPr>
          <a:xfrm rot="-10800000">
            <a:off x="0" y="8492964"/>
            <a:ext cx="1704254" cy="1752108"/>
            <a:chOff x="0" y="0"/>
            <a:chExt cx="1316528" cy="1353496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316528" cy="1353496"/>
            </a:xfrm>
            <a:custGeom>
              <a:avLst/>
              <a:gdLst/>
              <a:ahLst/>
              <a:cxnLst/>
              <a:rect l="l" t="t" r="r" b="b"/>
              <a:pathLst>
                <a:path w="1316528" h="1353496">
                  <a:moveTo>
                    <a:pt x="658264" y="1353496"/>
                  </a:moveTo>
                  <a:cubicBezTo>
                    <a:pt x="294902" y="1353496"/>
                    <a:pt x="0" y="1141268"/>
                    <a:pt x="0" y="879772"/>
                  </a:cubicBezTo>
                  <a:lnTo>
                    <a:pt x="0" y="473723"/>
                  </a:lnTo>
                  <a:cubicBezTo>
                    <a:pt x="0" y="212228"/>
                    <a:pt x="294902" y="0"/>
                    <a:pt x="658264" y="0"/>
                  </a:cubicBezTo>
                  <a:cubicBezTo>
                    <a:pt x="1021626" y="0"/>
                    <a:pt x="1316528" y="212228"/>
                    <a:pt x="1316528" y="473723"/>
                  </a:cubicBezTo>
                  <a:lnTo>
                    <a:pt x="1316528" y="879772"/>
                  </a:lnTo>
                  <a:cubicBezTo>
                    <a:pt x="1316528" y="1141268"/>
                    <a:pt x="1021626" y="1353496"/>
                    <a:pt x="658264" y="1353496"/>
                  </a:cubicBezTo>
                  <a:close/>
                </a:path>
              </a:pathLst>
            </a:custGeom>
            <a:blipFill>
              <a:blip r:embed="rId2"/>
              <a:stretch>
                <a:fillRect l="-131159" r="-131159"/>
              </a:stretch>
            </a:blipFill>
          </p:spPr>
        </p:sp>
      </p:grpSp>
      <p:grpSp>
        <p:nvGrpSpPr>
          <p:cNvPr id="13" name="Group 13"/>
          <p:cNvGrpSpPr/>
          <p:nvPr/>
        </p:nvGrpSpPr>
        <p:grpSpPr>
          <a:xfrm rot="5400000">
            <a:off x="10007990" y="4239814"/>
            <a:ext cx="841991" cy="841991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26211" r="-126211"/>
              </a:stretch>
            </a:blipFill>
          </p:spPr>
        </p:sp>
      </p:grpSp>
      <p:grpSp>
        <p:nvGrpSpPr>
          <p:cNvPr id="15" name="Group 15"/>
          <p:cNvGrpSpPr/>
          <p:nvPr/>
        </p:nvGrpSpPr>
        <p:grpSpPr>
          <a:xfrm rot="5400000">
            <a:off x="3867511" y="3014990"/>
            <a:ext cx="1224824" cy="1224824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26211" r="-126211"/>
              </a:stretch>
            </a:blipFill>
          </p:spPr>
        </p:sp>
      </p:grpSp>
      <p:sp>
        <p:nvSpPr>
          <p:cNvPr id="17" name="TextBox 17"/>
          <p:cNvSpPr txBox="1"/>
          <p:nvPr/>
        </p:nvSpPr>
        <p:spPr>
          <a:xfrm>
            <a:off x="1704254" y="4831604"/>
            <a:ext cx="5963999" cy="762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968"/>
              </a:lnSpc>
              <a:spcBef>
                <a:spcPct val="0"/>
              </a:spcBef>
            </a:pPr>
            <a:r>
              <a:rPr lang="en-US" sz="4973" b="1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DATA COLLECTION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8662970" y="6427108"/>
            <a:ext cx="9368547" cy="7231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795"/>
              </a:lnSpc>
              <a:spcBef>
                <a:spcPct val="0"/>
              </a:spcBef>
            </a:pPr>
            <a:r>
              <a:rPr lang="en-US" sz="4199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I have collected data file in excell  sheet 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625724" y="7457151"/>
            <a:ext cx="6015843" cy="6370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243"/>
              </a:lnSpc>
              <a:spcBef>
                <a:spcPct val="0"/>
              </a:spcBef>
            </a:pPr>
            <a:r>
              <a:rPr lang="en-US" sz="3799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from website : kaggle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3751800" y="3157842"/>
            <a:ext cx="1456246" cy="8602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17"/>
              </a:lnSpc>
            </a:pPr>
            <a:r>
              <a:rPr lang="en-US" sz="4940" b="1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2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8277078" y="3564639"/>
            <a:ext cx="9887833" cy="14280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67"/>
              </a:lnSpc>
              <a:spcBef>
                <a:spcPct val="0"/>
              </a:spcBef>
            </a:pPr>
            <a:r>
              <a:rPr lang="en-US" sz="4106" b="1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DATASET CONTAIN </a:t>
            </a:r>
          </a:p>
          <a:p>
            <a:pPr algn="ctr">
              <a:lnSpc>
                <a:spcPts val="5667"/>
              </a:lnSpc>
              <a:spcBef>
                <a:spcPct val="0"/>
              </a:spcBef>
            </a:pPr>
            <a:r>
              <a:rPr lang="en-US" sz="4106" b="1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 16 COLUMN  &amp;    3327 ROW</a:t>
            </a:r>
          </a:p>
        </p:txBody>
      </p:sp>
      <p:grpSp>
        <p:nvGrpSpPr>
          <p:cNvPr id="22" name="Group 22"/>
          <p:cNvGrpSpPr/>
          <p:nvPr/>
        </p:nvGrpSpPr>
        <p:grpSpPr>
          <a:xfrm rot="5400000">
            <a:off x="13633645" y="4048397"/>
            <a:ext cx="1224824" cy="1224824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26211" r="-126211"/>
              </a:stretch>
            </a:blipFill>
          </p:spPr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91592" y="1717521"/>
            <a:ext cx="6376662" cy="6376662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26211" r="-126211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682767" y="1195545"/>
            <a:ext cx="7594311" cy="7594311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26211" r="-126211"/>
              </a:stretch>
            </a:blipFill>
          </p:spPr>
        </p:sp>
      </p:grpSp>
      <p:sp>
        <p:nvSpPr>
          <p:cNvPr id="6" name="TextBox 6"/>
          <p:cNvSpPr txBox="1"/>
          <p:nvPr/>
        </p:nvSpPr>
        <p:spPr>
          <a:xfrm>
            <a:off x="10848423" y="2610913"/>
            <a:ext cx="6599518" cy="7224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838"/>
              </a:lnSpc>
              <a:spcBef>
                <a:spcPct val="0"/>
              </a:spcBef>
            </a:pPr>
            <a:r>
              <a:rPr lang="en-US" sz="4231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Commen issues  Detected</a:t>
            </a:r>
          </a:p>
        </p:txBody>
      </p:sp>
      <p:sp>
        <p:nvSpPr>
          <p:cNvPr id="7" name="Freeform 7"/>
          <p:cNvSpPr/>
          <p:nvPr/>
        </p:nvSpPr>
        <p:spPr>
          <a:xfrm>
            <a:off x="7668254" y="1360269"/>
            <a:ext cx="733166" cy="714504"/>
          </a:xfrm>
          <a:custGeom>
            <a:avLst/>
            <a:gdLst/>
            <a:ahLst/>
            <a:cxnLst/>
            <a:rect l="l" t="t" r="r" b="b"/>
            <a:pathLst>
              <a:path w="733166" h="714504">
                <a:moveTo>
                  <a:pt x="0" y="0"/>
                </a:moveTo>
                <a:lnTo>
                  <a:pt x="733166" y="0"/>
                </a:lnTo>
                <a:lnTo>
                  <a:pt x="733166" y="714504"/>
                </a:lnTo>
                <a:lnTo>
                  <a:pt x="0" y="71450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1553496" y="3653041"/>
            <a:ext cx="6015843" cy="1824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10"/>
              </a:lnSpc>
            </a:pPr>
            <a:r>
              <a:rPr lang="en-US" sz="3631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Error</a:t>
            </a:r>
          </a:p>
          <a:p>
            <a:pPr algn="l">
              <a:lnSpc>
                <a:spcPts val="4734"/>
              </a:lnSpc>
            </a:pPr>
            <a:r>
              <a:rPr lang="en-US" sz="3431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Header of row</a:t>
            </a:r>
          </a:p>
          <a:p>
            <a:pPr marL="0" lvl="0" indent="0" algn="l">
              <a:lnSpc>
                <a:spcPts val="4734"/>
              </a:lnSpc>
              <a:spcBef>
                <a:spcPct val="0"/>
              </a:spcBef>
            </a:pPr>
            <a:r>
              <a:rPr lang="en-US" sz="3431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Missing value </a:t>
            </a:r>
          </a:p>
        </p:txBody>
      </p:sp>
      <p:sp>
        <p:nvSpPr>
          <p:cNvPr id="9" name="Freeform 9"/>
          <p:cNvSpPr/>
          <p:nvPr/>
        </p:nvSpPr>
        <p:spPr>
          <a:xfrm>
            <a:off x="5998295" y="8726988"/>
            <a:ext cx="585607" cy="669613"/>
          </a:xfrm>
          <a:custGeom>
            <a:avLst/>
            <a:gdLst/>
            <a:ahLst/>
            <a:cxnLst/>
            <a:rect l="l" t="t" r="r" b="b"/>
            <a:pathLst>
              <a:path w="585607" h="669613">
                <a:moveTo>
                  <a:pt x="0" y="0"/>
                </a:moveTo>
                <a:lnTo>
                  <a:pt x="585607" y="0"/>
                </a:lnTo>
                <a:lnTo>
                  <a:pt x="585607" y="669613"/>
                </a:lnTo>
                <a:lnTo>
                  <a:pt x="0" y="66961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17259300" y="6011194"/>
            <a:ext cx="1028700" cy="4165978"/>
            <a:chOff x="0" y="0"/>
            <a:chExt cx="794666" cy="3218198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794666" cy="3218198"/>
            </a:xfrm>
            <a:custGeom>
              <a:avLst/>
              <a:gdLst/>
              <a:ahLst/>
              <a:cxnLst/>
              <a:rect l="l" t="t" r="r" b="b"/>
              <a:pathLst>
                <a:path w="794666" h="3218198">
                  <a:moveTo>
                    <a:pt x="397333" y="3218198"/>
                  </a:moveTo>
                  <a:cubicBezTo>
                    <a:pt x="178005" y="3218198"/>
                    <a:pt x="0" y="2713585"/>
                    <a:pt x="0" y="2091829"/>
                  </a:cubicBezTo>
                  <a:lnTo>
                    <a:pt x="0" y="1126369"/>
                  </a:lnTo>
                  <a:cubicBezTo>
                    <a:pt x="0" y="504614"/>
                    <a:pt x="178005" y="0"/>
                    <a:pt x="397333" y="0"/>
                  </a:cubicBezTo>
                  <a:cubicBezTo>
                    <a:pt x="616661" y="0"/>
                    <a:pt x="794666" y="504614"/>
                    <a:pt x="794666" y="1126369"/>
                  </a:cubicBezTo>
                  <a:lnTo>
                    <a:pt x="794666" y="2091829"/>
                  </a:lnTo>
                  <a:cubicBezTo>
                    <a:pt x="794666" y="2713585"/>
                    <a:pt x="616661" y="3218198"/>
                    <a:pt x="397333" y="3218198"/>
                  </a:cubicBezTo>
                  <a:close/>
                </a:path>
              </a:pathLst>
            </a:custGeom>
            <a:blipFill>
              <a:blip r:embed="rId2"/>
              <a:stretch>
                <a:fillRect l="-663612" r="-663612"/>
              </a:stretch>
            </a:blipFill>
          </p:spPr>
        </p:sp>
      </p:grpSp>
      <p:grpSp>
        <p:nvGrpSpPr>
          <p:cNvPr id="12" name="Group 12"/>
          <p:cNvGrpSpPr/>
          <p:nvPr/>
        </p:nvGrpSpPr>
        <p:grpSpPr>
          <a:xfrm rot="-10800000">
            <a:off x="-37311" y="8474647"/>
            <a:ext cx="1328903" cy="1702525"/>
            <a:chOff x="0" y="0"/>
            <a:chExt cx="1159963" cy="1486087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159963" cy="1486087"/>
            </a:xfrm>
            <a:custGeom>
              <a:avLst/>
              <a:gdLst/>
              <a:ahLst/>
              <a:cxnLst/>
              <a:rect l="l" t="t" r="r" b="b"/>
              <a:pathLst>
                <a:path w="1159963" h="1486087">
                  <a:moveTo>
                    <a:pt x="579981" y="1486087"/>
                  </a:moveTo>
                  <a:cubicBezTo>
                    <a:pt x="259832" y="1486087"/>
                    <a:pt x="0" y="1253068"/>
                    <a:pt x="0" y="965956"/>
                  </a:cubicBezTo>
                  <a:lnTo>
                    <a:pt x="0" y="520130"/>
                  </a:lnTo>
                  <a:cubicBezTo>
                    <a:pt x="0" y="233018"/>
                    <a:pt x="259832" y="0"/>
                    <a:pt x="579981" y="0"/>
                  </a:cubicBezTo>
                  <a:cubicBezTo>
                    <a:pt x="900131" y="0"/>
                    <a:pt x="1159963" y="233018"/>
                    <a:pt x="1159963" y="520130"/>
                  </a:cubicBezTo>
                  <a:lnTo>
                    <a:pt x="1159963" y="965956"/>
                  </a:lnTo>
                  <a:cubicBezTo>
                    <a:pt x="1159963" y="1253068"/>
                    <a:pt x="900131" y="1486087"/>
                    <a:pt x="579981" y="1486087"/>
                  </a:cubicBezTo>
                  <a:close/>
                </a:path>
              </a:pathLst>
            </a:custGeom>
            <a:blipFill>
              <a:blip r:embed="rId2"/>
              <a:stretch>
                <a:fillRect l="-175753" r="-175753"/>
              </a:stretch>
            </a:blipFill>
          </p:spPr>
        </p:sp>
      </p:grpSp>
      <p:grpSp>
        <p:nvGrpSpPr>
          <p:cNvPr id="14" name="Group 14"/>
          <p:cNvGrpSpPr/>
          <p:nvPr/>
        </p:nvGrpSpPr>
        <p:grpSpPr>
          <a:xfrm>
            <a:off x="9029537" y="2129453"/>
            <a:ext cx="1711572" cy="1599788"/>
            <a:chOff x="0" y="0"/>
            <a:chExt cx="11419677" cy="1067385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1419677" cy="10673850"/>
            </a:xfrm>
            <a:custGeom>
              <a:avLst/>
              <a:gdLst/>
              <a:ahLst/>
              <a:cxnLst/>
              <a:rect l="l" t="t" r="r" b="b"/>
              <a:pathLst>
                <a:path w="11419677" h="10673850">
                  <a:moveTo>
                    <a:pt x="5709838" y="10673850"/>
                  </a:moveTo>
                  <a:cubicBezTo>
                    <a:pt x="2558008" y="10673850"/>
                    <a:pt x="0" y="9000190"/>
                    <a:pt x="0" y="6938002"/>
                  </a:cubicBezTo>
                  <a:lnTo>
                    <a:pt x="0" y="3735848"/>
                  </a:lnTo>
                  <a:cubicBezTo>
                    <a:pt x="0" y="1673660"/>
                    <a:pt x="2558008" y="0"/>
                    <a:pt x="5709838" y="0"/>
                  </a:cubicBezTo>
                  <a:cubicBezTo>
                    <a:pt x="8861669" y="0"/>
                    <a:pt x="11419677" y="1673660"/>
                    <a:pt x="11419677" y="3735848"/>
                  </a:cubicBezTo>
                  <a:lnTo>
                    <a:pt x="11419677" y="6938002"/>
                  </a:lnTo>
                  <a:cubicBezTo>
                    <a:pt x="11419677" y="9000190"/>
                    <a:pt x="8861669" y="10673850"/>
                    <a:pt x="5709838" y="10673850"/>
                  </a:cubicBezTo>
                  <a:close/>
                </a:path>
              </a:pathLst>
            </a:custGeom>
            <a:blipFill>
              <a:blip r:embed="rId7"/>
              <a:stretch>
                <a:fillRect t="-3493" b="-3493"/>
              </a:stretch>
            </a:blipFill>
          </p:spPr>
        </p:sp>
      </p:grpSp>
      <p:grpSp>
        <p:nvGrpSpPr>
          <p:cNvPr id="16" name="Group 16"/>
          <p:cNvGrpSpPr/>
          <p:nvPr/>
        </p:nvGrpSpPr>
        <p:grpSpPr>
          <a:xfrm rot="5400000">
            <a:off x="12401018" y="757336"/>
            <a:ext cx="841991" cy="841991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26211" r="-126211"/>
              </a:stretch>
            </a:blipFill>
          </p:spPr>
        </p:sp>
      </p:grpSp>
      <p:grpSp>
        <p:nvGrpSpPr>
          <p:cNvPr id="18" name="Group 18"/>
          <p:cNvGrpSpPr/>
          <p:nvPr/>
        </p:nvGrpSpPr>
        <p:grpSpPr>
          <a:xfrm rot="5400000">
            <a:off x="3867511" y="3014990"/>
            <a:ext cx="1224824" cy="1224824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26211" r="-126211"/>
              </a:stretch>
            </a:blipFill>
          </p:spPr>
        </p:sp>
      </p:grpSp>
      <p:sp>
        <p:nvSpPr>
          <p:cNvPr id="20" name="TextBox 20"/>
          <p:cNvSpPr txBox="1"/>
          <p:nvPr/>
        </p:nvSpPr>
        <p:spPr>
          <a:xfrm>
            <a:off x="1583473" y="4973650"/>
            <a:ext cx="5792899" cy="809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208"/>
              </a:lnSpc>
              <a:spcBef>
                <a:spcPct val="0"/>
              </a:spcBef>
            </a:pPr>
            <a:r>
              <a:rPr lang="en-US" sz="5173" b="1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DATA CLEANING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0848423" y="6745815"/>
            <a:ext cx="6015843" cy="715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700"/>
              </a:lnSpc>
              <a:spcBef>
                <a:spcPct val="0"/>
              </a:spcBef>
            </a:pPr>
            <a:r>
              <a:rPr lang="en-US" sz="4131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Data type mismatches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3751800" y="3157842"/>
            <a:ext cx="1456246" cy="8602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17"/>
              </a:lnSpc>
            </a:pPr>
            <a:r>
              <a:rPr lang="en-US" sz="4940" b="1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3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1553496" y="7811300"/>
            <a:ext cx="5162661" cy="12504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010"/>
              </a:lnSpc>
              <a:spcBef>
                <a:spcPct val="0"/>
              </a:spcBef>
            </a:pPr>
            <a:r>
              <a:rPr lang="en-US" sz="3631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incorrect data type like (time, text,number.....)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9029537" y="6346379"/>
            <a:ext cx="1711572" cy="1599788"/>
            <a:chOff x="0" y="0"/>
            <a:chExt cx="11419677" cy="1067385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1419677" cy="10673850"/>
            </a:xfrm>
            <a:custGeom>
              <a:avLst/>
              <a:gdLst/>
              <a:ahLst/>
              <a:cxnLst/>
              <a:rect l="l" t="t" r="r" b="b"/>
              <a:pathLst>
                <a:path w="11419677" h="10673850">
                  <a:moveTo>
                    <a:pt x="5709838" y="10673850"/>
                  </a:moveTo>
                  <a:cubicBezTo>
                    <a:pt x="2558008" y="10673850"/>
                    <a:pt x="0" y="9000190"/>
                    <a:pt x="0" y="6938002"/>
                  </a:cubicBezTo>
                  <a:lnTo>
                    <a:pt x="0" y="3735848"/>
                  </a:lnTo>
                  <a:cubicBezTo>
                    <a:pt x="0" y="1673660"/>
                    <a:pt x="2558008" y="0"/>
                    <a:pt x="5709838" y="0"/>
                  </a:cubicBezTo>
                  <a:cubicBezTo>
                    <a:pt x="8861669" y="0"/>
                    <a:pt x="11419677" y="1673660"/>
                    <a:pt x="11419677" y="3735848"/>
                  </a:cubicBezTo>
                  <a:lnTo>
                    <a:pt x="11419677" y="6938002"/>
                  </a:lnTo>
                  <a:cubicBezTo>
                    <a:pt x="11419677" y="9000190"/>
                    <a:pt x="8861669" y="10673850"/>
                    <a:pt x="5709838" y="10673850"/>
                  </a:cubicBezTo>
                  <a:close/>
                </a:path>
              </a:pathLst>
            </a:custGeom>
            <a:blipFill>
              <a:blip r:embed="rId7"/>
              <a:stretch>
                <a:fillRect t="-3493" b="-3493"/>
              </a:stretch>
            </a:blipFill>
          </p:spPr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671</Words>
  <Application>Microsoft Office PowerPoint</Application>
  <PresentationFormat>Custom</PresentationFormat>
  <Paragraphs>120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4" baseType="lpstr">
      <vt:lpstr>Now Bold</vt:lpstr>
      <vt:lpstr>Open Sauce</vt:lpstr>
      <vt:lpstr>Calibri</vt:lpstr>
      <vt:lpstr>Almarai</vt:lpstr>
      <vt:lpstr>DM Sans Bold</vt:lpstr>
      <vt:lpstr>Canva Sans</vt:lpstr>
      <vt:lpstr>Almarai Bold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Medicine wharehouse</dc:title>
  <cp:lastModifiedBy>Haithm Aboamar</cp:lastModifiedBy>
  <cp:revision>2</cp:revision>
  <dcterms:created xsi:type="dcterms:W3CDTF">2006-08-16T00:00:00Z</dcterms:created>
  <dcterms:modified xsi:type="dcterms:W3CDTF">2024-10-22T22:11:47Z</dcterms:modified>
  <dc:identifier>DAGTen2eX6w</dc:identifier>
</cp:coreProperties>
</file>